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" charset="1" panose="00000500000000000000"/>
      <p:regular r:id="rId18"/>
    </p:embeddedFont>
    <p:embeddedFont>
      <p:font typeface="Touvlo Bold" charset="1" panose="020B0804030403020204"/>
      <p:regular r:id="rId19"/>
    </p:embeddedFont>
    <p:embeddedFont>
      <p:font typeface="Open Sauce Bold" charset="1" panose="00000800000000000000"/>
      <p:regular r:id="rId20"/>
    </p:embeddedFont>
    <p:embeddedFont>
      <p:font typeface="Open Sauce Semi-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289914" y="8139475"/>
            <a:ext cx="5800604" cy="0"/>
          </a:xfrm>
          <a:prstGeom prst="line">
            <a:avLst/>
          </a:prstGeom>
          <a:ln cap="flat" w="19050">
            <a:solidFill>
              <a:srgbClr val="8E7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403359">
            <a:off x="6367642" y="-2947718"/>
            <a:ext cx="16623773" cy="11698980"/>
          </a:xfrm>
          <a:custGeom>
            <a:avLst/>
            <a:gdLst/>
            <a:ahLst/>
            <a:cxnLst/>
            <a:rect r="r" b="b" t="t" l="l"/>
            <a:pathLst>
              <a:path h="11698980" w="16623773">
                <a:moveTo>
                  <a:pt x="0" y="0"/>
                </a:moveTo>
                <a:lnTo>
                  <a:pt x="16623773" y="0"/>
                </a:lnTo>
                <a:lnTo>
                  <a:pt x="16623773" y="11698980"/>
                </a:lnTo>
                <a:lnTo>
                  <a:pt x="0" y="1169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44471" y="614712"/>
            <a:ext cx="6453168" cy="7062291"/>
          </a:xfrm>
          <a:custGeom>
            <a:avLst/>
            <a:gdLst/>
            <a:ahLst/>
            <a:cxnLst/>
            <a:rect r="r" b="b" t="t" l="l"/>
            <a:pathLst>
              <a:path h="7062291" w="6453168">
                <a:moveTo>
                  <a:pt x="0" y="0"/>
                </a:moveTo>
                <a:lnTo>
                  <a:pt x="6453168" y="0"/>
                </a:lnTo>
                <a:lnTo>
                  <a:pt x="6453168" y="7062291"/>
                </a:lnTo>
                <a:lnTo>
                  <a:pt x="0" y="7062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8781983" y="482478"/>
            <a:ext cx="9914672" cy="10341248"/>
          </a:xfrm>
          <a:custGeom>
            <a:avLst/>
            <a:gdLst/>
            <a:ahLst/>
            <a:cxnLst/>
            <a:rect r="r" b="b" t="t" l="l"/>
            <a:pathLst>
              <a:path h="10341248" w="9914672">
                <a:moveTo>
                  <a:pt x="9914672" y="0"/>
                </a:moveTo>
                <a:lnTo>
                  <a:pt x="0" y="0"/>
                </a:lnTo>
                <a:lnTo>
                  <a:pt x="0" y="10341248"/>
                </a:lnTo>
                <a:lnTo>
                  <a:pt x="9914672" y="10341248"/>
                </a:lnTo>
                <a:lnTo>
                  <a:pt x="991467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13902">
            <a:off x="8186063" y="6858459"/>
            <a:ext cx="2391317" cy="1637089"/>
            <a:chOff x="0" y="0"/>
            <a:chExt cx="629812" cy="4311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9812" cy="431168"/>
            </a:xfrm>
            <a:custGeom>
              <a:avLst/>
              <a:gdLst/>
              <a:ahLst/>
              <a:cxnLst/>
              <a:rect r="r" b="b" t="t" l="l"/>
              <a:pathLst>
                <a:path h="431168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317855"/>
                  </a:lnTo>
                  <a:cubicBezTo>
                    <a:pt x="629812" y="347907"/>
                    <a:pt x="617874" y="376729"/>
                    <a:pt x="596623" y="397979"/>
                  </a:cubicBezTo>
                  <a:cubicBezTo>
                    <a:pt x="575373" y="419229"/>
                    <a:pt x="546551" y="431168"/>
                    <a:pt x="516499" y="431168"/>
                  </a:cubicBezTo>
                  <a:lnTo>
                    <a:pt x="113313" y="431168"/>
                  </a:lnTo>
                  <a:cubicBezTo>
                    <a:pt x="83261" y="431168"/>
                    <a:pt x="54439" y="419229"/>
                    <a:pt x="33189" y="397979"/>
                  </a:cubicBezTo>
                  <a:cubicBezTo>
                    <a:pt x="11938" y="376729"/>
                    <a:pt x="0" y="347907"/>
                    <a:pt x="0" y="317855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629812" cy="440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5957389" y="3761627"/>
            <a:ext cx="1081318" cy="1048878"/>
          </a:xfrm>
          <a:custGeom>
            <a:avLst/>
            <a:gdLst/>
            <a:ahLst/>
            <a:cxnLst/>
            <a:rect r="r" b="b" t="t" l="l"/>
            <a:pathLst>
              <a:path h="1048878" w="1081318">
                <a:moveTo>
                  <a:pt x="1081318" y="0"/>
                </a:moveTo>
                <a:lnTo>
                  <a:pt x="0" y="0"/>
                </a:lnTo>
                <a:lnTo>
                  <a:pt x="0" y="1048878"/>
                </a:lnTo>
                <a:lnTo>
                  <a:pt x="1081318" y="1048878"/>
                </a:lnTo>
                <a:lnTo>
                  <a:pt x="108131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13902">
            <a:off x="8420400" y="7254439"/>
            <a:ext cx="1919928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32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Let’s begin the conversation that truly matters.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9914" y="2545325"/>
            <a:ext cx="8492069" cy="142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5"/>
              </a:lnSpc>
            </a:pPr>
            <a:r>
              <a:rPr lang="en-US" sz="10775" spc="-538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Work Health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9914" y="3999752"/>
            <a:ext cx="6287876" cy="172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00"/>
              </a:lnSpc>
            </a:pPr>
            <a:r>
              <a:rPr lang="en-US" sz="12900" spc="-645" b="true">
                <a:solidFill>
                  <a:srgbClr val="8E7DE4"/>
                </a:solidFill>
                <a:latin typeface="Touvlo Bold"/>
                <a:ea typeface="Touvlo Bold"/>
                <a:cs typeface="Touvlo Bold"/>
                <a:sym typeface="Touvlo Bold"/>
              </a:rPr>
              <a:t>Impact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9914" y="6929800"/>
            <a:ext cx="580060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-66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How post-pandemic work arrangements influence mental health, physical well-being, and work–life balance across industries and regions.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03205">
            <a:off x="5907578" y="1870827"/>
            <a:ext cx="8728096" cy="6142398"/>
          </a:xfrm>
          <a:custGeom>
            <a:avLst/>
            <a:gdLst/>
            <a:ahLst/>
            <a:cxnLst/>
            <a:rect r="r" b="b" t="t" l="l"/>
            <a:pathLst>
              <a:path h="6142398" w="8728096">
                <a:moveTo>
                  <a:pt x="0" y="0"/>
                </a:moveTo>
                <a:lnTo>
                  <a:pt x="8728096" y="0"/>
                </a:lnTo>
                <a:lnTo>
                  <a:pt x="8728096" y="6142397"/>
                </a:lnTo>
                <a:lnTo>
                  <a:pt x="0" y="614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27959" y="727364"/>
            <a:ext cx="6083227" cy="8832272"/>
          </a:xfrm>
          <a:custGeom>
            <a:avLst/>
            <a:gdLst/>
            <a:ahLst/>
            <a:cxnLst/>
            <a:rect r="r" b="b" t="t" l="l"/>
            <a:pathLst>
              <a:path h="8832272" w="6083227">
                <a:moveTo>
                  <a:pt x="0" y="0"/>
                </a:moveTo>
                <a:lnTo>
                  <a:pt x="6083228" y="0"/>
                </a:lnTo>
                <a:lnTo>
                  <a:pt x="6083228" y="8832272"/>
                </a:lnTo>
                <a:lnTo>
                  <a:pt x="0" y="883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767808" y="5143500"/>
            <a:ext cx="4216483" cy="3779202"/>
            <a:chOff x="0" y="0"/>
            <a:chExt cx="1110514" cy="9953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0514" cy="995345"/>
            </a:xfrm>
            <a:custGeom>
              <a:avLst/>
              <a:gdLst/>
              <a:ahLst/>
              <a:cxnLst/>
              <a:rect r="r" b="b" t="t" l="l"/>
              <a:pathLst>
                <a:path h="995345" w="1110514">
                  <a:moveTo>
                    <a:pt x="64264" y="0"/>
                  </a:moveTo>
                  <a:lnTo>
                    <a:pt x="1046250" y="0"/>
                  </a:lnTo>
                  <a:cubicBezTo>
                    <a:pt x="1063294" y="0"/>
                    <a:pt x="1079640" y="6771"/>
                    <a:pt x="1091692" y="18822"/>
                  </a:cubicBezTo>
                  <a:cubicBezTo>
                    <a:pt x="1103743" y="30874"/>
                    <a:pt x="1110514" y="47220"/>
                    <a:pt x="1110514" y="64264"/>
                  </a:cubicBezTo>
                  <a:lnTo>
                    <a:pt x="1110514" y="931082"/>
                  </a:lnTo>
                  <a:cubicBezTo>
                    <a:pt x="1110514" y="948125"/>
                    <a:pt x="1103743" y="964471"/>
                    <a:pt x="1091692" y="976523"/>
                  </a:cubicBezTo>
                  <a:cubicBezTo>
                    <a:pt x="1079640" y="988575"/>
                    <a:pt x="1063294" y="995345"/>
                    <a:pt x="1046250" y="995345"/>
                  </a:cubicBezTo>
                  <a:lnTo>
                    <a:pt x="64264" y="995345"/>
                  </a:lnTo>
                  <a:cubicBezTo>
                    <a:pt x="28772" y="995345"/>
                    <a:pt x="0" y="966573"/>
                    <a:pt x="0" y="931082"/>
                  </a:cubicBezTo>
                  <a:lnTo>
                    <a:pt x="0" y="64264"/>
                  </a:lnTo>
                  <a:cubicBezTo>
                    <a:pt x="0" y="47220"/>
                    <a:pt x="6771" y="30874"/>
                    <a:pt x="18822" y="18822"/>
                  </a:cubicBezTo>
                  <a:cubicBezTo>
                    <a:pt x="30874" y="6771"/>
                    <a:pt x="47220" y="0"/>
                    <a:pt x="64264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110514" cy="1004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660969">
            <a:off x="8332136" y="2272364"/>
            <a:ext cx="753476" cy="683779"/>
          </a:xfrm>
          <a:custGeom>
            <a:avLst/>
            <a:gdLst/>
            <a:ahLst/>
            <a:cxnLst/>
            <a:rect r="r" b="b" t="t" l="l"/>
            <a:pathLst>
              <a:path h="683779" w="753476">
                <a:moveTo>
                  <a:pt x="0" y="0"/>
                </a:moveTo>
                <a:lnTo>
                  <a:pt x="753476" y="0"/>
                </a:lnTo>
                <a:lnTo>
                  <a:pt x="753476" y="683779"/>
                </a:lnTo>
                <a:lnTo>
                  <a:pt x="0" y="683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3914070" y="5941646"/>
          <a:ext cx="3818928" cy="2752725"/>
        </p:xfrm>
        <a:graphic>
          <a:graphicData uri="http://schemas.openxmlformats.org/drawingml/2006/table">
            <a:tbl>
              <a:tblPr/>
              <a:tblGrid>
                <a:gridCol w="1909464"/>
                <a:gridCol w="1909464"/>
              </a:tblGrid>
              <a:tr h="917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490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365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205673" y="870239"/>
            <a:ext cx="7012320" cy="774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5"/>
              </a:lnSpc>
            </a:pPr>
            <a:r>
              <a:rPr lang="en-US" sz="7625" spc="-381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Which </a:t>
            </a:r>
          </a:p>
          <a:p>
            <a:pPr algn="l">
              <a:lnSpc>
                <a:spcPts val="7625"/>
              </a:lnSpc>
            </a:pPr>
            <a:r>
              <a:rPr lang="en-US" sz="7625" spc="-381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              </a:t>
            </a:r>
            <a:r>
              <a:rPr lang="en-US" sz="7625" spc="-381" b="true">
                <a:solidFill>
                  <a:srgbClr val="9688E5"/>
                </a:solidFill>
                <a:latin typeface="Touvlo Bold"/>
                <a:ea typeface="Touvlo Bold"/>
                <a:cs typeface="Touvlo Bold"/>
                <a:sym typeface="Touvlo Bold"/>
              </a:rPr>
              <a:t>gender </a:t>
            </a:r>
          </a:p>
          <a:p>
            <a:pPr algn="l">
              <a:lnSpc>
                <a:spcPts val="7625"/>
              </a:lnSpc>
            </a:pPr>
            <a:r>
              <a:rPr lang="en-US" sz="7625" spc="-381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</a:t>
            </a:r>
          </a:p>
          <a:p>
            <a:pPr algn="l">
              <a:lnSpc>
                <a:spcPts val="7625"/>
              </a:lnSpc>
            </a:pPr>
            <a:r>
              <a:rPr lang="en-US" sz="7625" spc="-381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experiences the highest level of   </a:t>
            </a:r>
          </a:p>
          <a:p>
            <a:pPr algn="l">
              <a:lnSpc>
                <a:spcPts val="7625"/>
              </a:lnSpc>
            </a:pPr>
          </a:p>
          <a:p>
            <a:pPr algn="l">
              <a:lnSpc>
                <a:spcPts val="7625"/>
              </a:lnSpc>
            </a:pPr>
            <a:r>
              <a:rPr lang="en-US" sz="7625" spc="-381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          </a:t>
            </a:r>
            <a:r>
              <a:rPr lang="en-US" sz="7625" spc="-381" b="true">
                <a:solidFill>
                  <a:srgbClr val="9688E5"/>
                </a:solidFill>
                <a:latin typeface="Touvlo Bold"/>
                <a:ea typeface="Touvlo Bold"/>
                <a:cs typeface="Touvlo Bold"/>
                <a:sym typeface="Touvlo Bold"/>
              </a:rPr>
              <a:t>burnout?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99081" y="5326814"/>
            <a:ext cx="186830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 spc="-51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Male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715293" y="1028700"/>
            <a:ext cx="4216483" cy="3779202"/>
            <a:chOff x="0" y="0"/>
            <a:chExt cx="1110514" cy="9953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0514" cy="995345"/>
            </a:xfrm>
            <a:custGeom>
              <a:avLst/>
              <a:gdLst/>
              <a:ahLst/>
              <a:cxnLst/>
              <a:rect r="r" b="b" t="t" l="l"/>
              <a:pathLst>
                <a:path h="995345" w="1110514">
                  <a:moveTo>
                    <a:pt x="64264" y="0"/>
                  </a:moveTo>
                  <a:lnTo>
                    <a:pt x="1046250" y="0"/>
                  </a:lnTo>
                  <a:cubicBezTo>
                    <a:pt x="1063294" y="0"/>
                    <a:pt x="1079640" y="6771"/>
                    <a:pt x="1091692" y="18822"/>
                  </a:cubicBezTo>
                  <a:cubicBezTo>
                    <a:pt x="1103743" y="30874"/>
                    <a:pt x="1110514" y="47220"/>
                    <a:pt x="1110514" y="64264"/>
                  </a:cubicBezTo>
                  <a:lnTo>
                    <a:pt x="1110514" y="931082"/>
                  </a:lnTo>
                  <a:cubicBezTo>
                    <a:pt x="1110514" y="948125"/>
                    <a:pt x="1103743" y="964471"/>
                    <a:pt x="1091692" y="976523"/>
                  </a:cubicBezTo>
                  <a:cubicBezTo>
                    <a:pt x="1079640" y="988575"/>
                    <a:pt x="1063294" y="995345"/>
                    <a:pt x="1046250" y="995345"/>
                  </a:cubicBezTo>
                  <a:lnTo>
                    <a:pt x="64264" y="995345"/>
                  </a:lnTo>
                  <a:cubicBezTo>
                    <a:pt x="28772" y="995345"/>
                    <a:pt x="0" y="966573"/>
                    <a:pt x="0" y="931082"/>
                  </a:cubicBezTo>
                  <a:lnTo>
                    <a:pt x="0" y="64264"/>
                  </a:lnTo>
                  <a:cubicBezTo>
                    <a:pt x="0" y="47220"/>
                    <a:pt x="6771" y="30874"/>
                    <a:pt x="18822" y="18822"/>
                  </a:cubicBezTo>
                  <a:cubicBezTo>
                    <a:pt x="30874" y="6771"/>
                    <a:pt x="47220" y="0"/>
                    <a:pt x="64264" y="0"/>
                  </a:cubicBezTo>
                  <a:close/>
                </a:path>
              </a:pathLst>
            </a:custGeom>
            <a:solidFill>
              <a:srgbClr val="CAC5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110514" cy="1004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3861555" y="1826846"/>
          <a:ext cx="3818928" cy="2752725"/>
        </p:xfrm>
        <a:graphic>
          <a:graphicData uri="http://schemas.openxmlformats.org/drawingml/2006/table">
            <a:tbl>
              <a:tblPr/>
              <a:tblGrid>
                <a:gridCol w="1909464"/>
                <a:gridCol w="1909464"/>
              </a:tblGrid>
              <a:tr h="917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639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346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4946566" y="1212014"/>
            <a:ext cx="186830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 spc="-51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Female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359">
            <a:off x="-6129285" y="3699738"/>
            <a:ext cx="13082159" cy="9206570"/>
          </a:xfrm>
          <a:custGeom>
            <a:avLst/>
            <a:gdLst/>
            <a:ahLst/>
            <a:cxnLst/>
            <a:rect r="r" b="b" t="t" l="l"/>
            <a:pathLst>
              <a:path h="9206570" w="13082159">
                <a:moveTo>
                  <a:pt x="0" y="0"/>
                </a:moveTo>
                <a:lnTo>
                  <a:pt x="13082159" y="0"/>
                </a:lnTo>
                <a:lnTo>
                  <a:pt x="13082159" y="9206570"/>
                </a:lnTo>
                <a:lnTo>
                  <a:pt x="0" y="9206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55206" y="2793835"/>
            <a:ext cx="5349345" cy="6464465"/>
          </a:xfrm>
          <a:custGeom>
            <a:avLst/>
            <a:gdLst/>
            <a:ahLst/>
            <a:cxnLst/>
            <a:rect r="r" b="b" t="t" l="l"/>
            <a:pathLst>
              <a:path h="6464465" w="5349345">
                <a:moveTo>
                  <a:pt x="5349345" y="0"/>
                </a:moveTo>
                <a:lnTo>
                  <a:pt x="0" y="0"/>
                </a:lnTo>
                <a:lnTo>
                  <a:pt x="0" y="6464465"/>
                </a:lnTo>
                <a:lnTo>
                  <a:pt x="5349345" y="6464465"/>
                </a:lnTo>
                <a:lnTo>
                  <a:pt x="534934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00212" y="2112391"/>
            <a:ext cx="210320" cy="262203"/>
          </a:xfrm>
          <a:custGeom>
            <a:avLst/>
            <a:gdLst/>
            <a:ahLst/>
            <a:cxnLst/>
            <a:rect r="r" b="b" t="t" l="l"/>
            <a:pathLst>
              <a:path h="262203" w="210320">
                <a:moveTo>
                  <a:pt x="0" y="0"/>
                </a:moveTo>
                <a:lnTo>
                  <a:pt x="210320" y="0"/>
                </a:lnTo>
                <a:lnTo>
                  <a:pt x="210320" y="262203"/>
                </a:lnTo>
                <a:lnTo>
                  <a:pt x="0" y="26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066" y="3408161"/>
            <a:ext cx="1222751" cy="1498011"/>
          </a:xfrm>
          <a:custGeom>
            <a:avLst/>
            <a:gdLst/>
            <a:ahLst/>
            <a:cxnLst/>
            <a:rect r="r" b="b" t="t" l="l"/>
            <a:pathLst>
              <a:path h="1498011" w="1222751">
                <a:moveTo>
                  <a:pt x="0" y="0"/>
                </a:moveTo>
                <a:lnTo>
                  <a:pt x="1222751" y="0"/>
                </a:lnTo>
                <a:lnTo>
                  <a:pt x="1222751" y="1498010"/>
                </a:lnTo>
                <a:lnTo>
                  <a:pt x="0" y="149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7926" y="200025"/>
            <a:ext cx="6687767" cy="132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19"/>
              </a:lnSpc>
            </a:pPr>
            <a:r>
              <a:rPr lang="en-US" b="true" sz="10019" spc="-500">
                <a:solidFill>
                  <a:srgbClr val="8E7DE4"/>
                </a:solidFill>
                <a:latin typeface="Touvlo Bold"/>
                <a:ea typeface="Touvlo Bold"/>
                <a:cs typeface="Touvlo Bold"/>
                <a:sym typeface="Touvlo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5807" y="1862520"/>
            <a:ext cx="10923742" cy="826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b="true" sz="2736" spc="-54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Longer H</a:t>
            </a:r>
            <a:r>
              <a:rPr lang="en-US" b="true" sz="2736" spc="-54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ours, Higher Risk: 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pl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y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es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w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ork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ing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mor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tha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0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 hours per week report significantly more physical and mental health issues, highlighting the strain of extended workweeks.</a:t>
            </a:r>
          </a:p>
          <a:p>
            <a:pPr algn="just">
              <a:lnSpc>
                <a:spcPts val="3831"/>
              </a:lnSpc>
            </a:pPr>
          </a:p>
          <a:p>
            <a:pPr algn="just">
              <a:lnSpc>
                <a:spcPts val="3831"/>
              </a:lnSpc>
            </a:pPr>
            <a:r>
              <a:rPr lang="en-US" b="true" sz="2736" spc="-54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 Mode Matters: 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Remote and hybrid workers generally report less work-life balance, while fully onsite employees tend to experience higher burnout and social isolation.</a:t>
            </a:r>
          </a:p>
          <a:p>
            <a:pPr algn="just">
              <a:lnSpc>
                <a:spcPts val="3831"/>
              </a:lnSpc>
            </a:pPr>
          </a:p>
          <a:p>
            <a:pPr algn="just">
              <a:lnSpc>
                <a:spcPts val="3831"/>
              </a:lnSpc>
            </a:pP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b="true" sz="2736" spc="-54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solation &amp; Health:</a:t>
            </a: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 Higher social isolation scores strongly correlate with greater burnout and mental health concerns.</a:t>
            </a:r>
          </a:p>
          <a:p>
            <a:pPr algn="just">
              <a:lnSpc>
                <a:spcPts val="3831"/>
              </a:lnSpc>
            </a:pPr>
          </a:p>
          <a:p>
            <a:pPr algn="just">
              <a:lnSpc>
                <a:spcPts val="4251"/>
              </a:lnSpc>
            </a:pPr>
            <a:r>
              <a:rPr lang="en-US" b="true" sz="3036" spc="-60">
                <a:solidFill>
                  <a:srgbClr val="9285D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Takeaway:</a:t>
            </a:r>
          </a:p>
          <a:p>
            <a:pPr algn="just">
              <a:lnSpc>
                <a:spcPts val="4251"/>
              </a:lnSpc>
            </a:pPr>
          </a:p>
          <a:p>
            <a:pPr algn="just">
              <a:lnSpc>
                <a:spcPts val="3831"/>
              </a:lnSpc>
            </a:pPr>
            <a:r>
              <a:rPr lang="en-US" sz="2736" spc="-54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Balancing workload, offering flexible work arrangements, and supporting mental health are critical for sustaining a healthy, productive workforce in the post-pandemic era.</a:t>
            </a:r>
          </a:p>
          <a:p>
            <a:pPr algn="just">
              <a:lnSpc>
                <a:spcPts val="327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00212" y="4003678"/>
            <a:ext cx="210320" cy="262203"/>
          </a:xfrm>
          <a:custGeom>
            <a:avLst/>
            <a:gdLst/>
            <a:ahLst/>
            <a:cxnLst/>
            <a:rect r="r" b="b" t="t" l="l"/>
            <a:pathLst>
              <a:path h="262203" w="210320">
                <a:moveTo>
                  <a:pt x="0" y="0"/>
                </a:moveTo>
                <a:lnTo>
                  <a:pt x="210320" y="0"/>
                </a:lnTo>
                <a:lnTo>
                  <a:pt x="210320" y="262203"/>
                </a:lnTo>
                <a:lnTo>
                  <a:pt x="0" y="26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98758" y="5894966"/>
            <a:ext cx="210320" cy="262203"/>
          </a:xfrm>
          <a:custGeom>
            <a:avLst/>
            <a:gdLst/>
            <a:ahLst/>
            <a:cxnLst/>
            <a:rect r="r" b="b" t="t" l="l"/>
            <a:pathLst>
              <a:path h="262203" w="210320">
                <a:moveTo>
                  <a:pt x="0" y="0"/>
                </a:moveTo>
                <a:lnTo>
                  <a:pt x="210320" y="0"/>
                </a:lnTo>
                <a:lnTo>
                  <a:pt x="210320" y="262203"/>
                </a:lnTo>
                <a:lnTo>
                  <a:pt x="0" y="26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8717">
            <a:off x="974175" y="-660355"/>
            <a:ext cx="16860140" cy="11865324"/>
          </a:xfrm>
          <a:custGeom>
            <a:avLst/>
            <a:gdLst/>
            <a:ahLst/>
            <a:cxnLst/>
            <a:rect r="r" b="b" t="t" l="l"/>
            <a:pathLst>
              <a:path h="11865324" w="16860140">
                <a:moveTo>
                  <a:pt x="0" y="0"/>
                </a:moveTo>
                <a:lnTo>
                  <a:pt x="16860140" y="0"/>
                </a:lnTo>
                <a:lnTo>
                  <a:pt x="16860140" y="11865323"/>
                </a:lnTo>
                <a:lnTo>
                  <a:pt x="0" y="11865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583202" y="5518293"/>
            <a:ext cx="236536" cy="236536"/>
          </a:xfrm>
          <a:custGeom>
            <a:avLst/>
            <a:gdLst/>
            <a:ahLst/>
            <a:cxnLst/>
            <a:rect r="r" b="b" t="t" l="l"/>
            <a:pathLst>
              <a:path h="236536" w="236536">
                <a:moveTo>
                  <a:pt x="236535" y="236536"/>
                </a:moveTo>
                <a:lnTo>
                  <a:pt x="0" y="236536"/>
                </a:lnTo>
                <a:lnTo>
                  <a:pt x="0" y="0"/>
                </a:lnTo>
                <a:lnTo>
                  <a:pt x="236535" y="0"/>
                </a:lnTo>
                <a:lnTo>
                  <a:pt x="236535" y="2365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53739" y="4615988"/>
            <a:ext cx="8306355" cy="129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9"/>
              </a:lnSpc>
            </a:pPr>
            <a:r>
              <a:rPr lang="en-US" b="true" sz="9729" spc="-486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THANK </a:t>
            </a:r>
            <a:r>
              <a:rPr lang="en-US" b="true" sz="9729" spc="-486">
                <a:solidFill>
                  <a:srgbClr val="9688E5"/>
                </a:solidFill>
                <a:latin typeface="Touvlo Bold"/>
                <a:ea typeface="Touvlo Bold"/>
                <a:cs typeface="Touvlo Bold"/>
                <a:sym typeface="Touvlo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359">
            <a:off x="3110782" y="6076299"/>
            <a:ext cx="16623773" cy="11698980"/>
          </a:xfrm>
          <a:custGeom>
            <a:avLst/>
            <a:gdLst/>
            <a:ahLst/>
            <a:cxnLst/>
            <a:rect r="r" b="b" t="t" l="l"/>
            <a:pathLst>
              <a:path h="11698980" w="16623773">
                <a:moveTo>
                  <a:pt x="0" y="0"/>
                </a:moveTo>
                <a:lnTo>
                  <a:pt x="16623773" y="0"/>
                </a:lnTo>
                <a:lnTo>
                  <a:pt x="16623773" y="11698980"/>
                </a:lnTo>
                <a:lnTo>
                  <a:pt x="0" y="1169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0378" y="4753467"/>
            <a:ext cx="4425856" cy="2078186"/>
            <a:chOff x="0" y="0"/>
            <a:chExt cx="1165658" cy="547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5658" cy="547341"/>
            </a:xfrm>
            <a:custGeom>
              <a:avLst/>
              <a:gdLst/>
              <a:ahLst/>
              <a:cxnLst/>
              <a:rect r="r" b="b" t="t" l="l"/>
              <a:pathLst>
                <a:path h="547341" w="1165658">
                  <a:moveTo>
                    <a:pt x="61224" y="0"/>
                  </a:moveTo>
                  <a:lnTo>
                    <a:pt x="1104434" y="0"/>
                  </a:lnTo>
                  <a:cubicBezTo>
                    <a:pt x="1120671" y="0"/>
                    <a:pt x="1136244" y="6450"/>
                    <a:pt x="1147725" y="17932"/>
                  </a:cubicBezTo>
                  <a:cubicBezTo>
                    <a:pt x="1159207" y="29414"/>
                    <a:pt x="1165658" y="44986"/>
                    <a:pt x="1165658" y="61224"/>
                  </a:cubicBezTo>
                  <a:lnTo>
                    <a:pt x="1165658" y="486118"/>
                  </a:lnTo>
                  <a:cubicBezTo>
                    <a:pt x="1165658" y="519930"/>
                    <a:pt x="1138247" y="547341"/>
                    <a:pt x="1104434" y="547341"/>
                  </a:cubicBezTo>
                  <a:lnTo>
                    <a:pt x="61224" y="547341"/>
                  </a:lnTo>
                  <a:cubicBezTo>
                    <a:pt x="27411" y="547341"/>
                    <a:pt x="0" y="519930"/>
                    <a:pt x="0" y="486118"/>
                  </a:cubicBezTo>
                  <a:lnTo>
                    <a:pt x="0" y="61224"/>
                  </a:lnTo>
                  <a:cubicBezTo>
                    <a:pt x="0" y="27411"/>
                    <a:pt x="27411" y="0"/>
                    <a:pt x="61224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165658" cy="547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63864" y="7621211"/>
            <a:ext cx="4295436" cy="1637089"/>
            <a:chOff x="0" y="0"/>
            <a:chExt cx="1131308" cy="4311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308" cy="431168"/>
            </a:xfrm>
            <a:custGeom>
              <a:avLst/>
              <a:gdLst/>
              <a:ahLst/>
              <a:cxnLst/>
              <a:rect r="r" b="b" t="t" l="l"/>
              <a:pathLst>
                <a:path h="431168" w="1131308">
                  <a:moveTo>
                    <a:pt x="63083" y="0"/>
                  </a:moveTo>
                  <a:lnTo>
                    <a:pt x="1068226" y="0"/>
                  </a:lnTo>
                  <a:cubicBezTo>
                    <a:pt x="1084956" y="0"/>
                    <a:pt x="1101001" y="6646"/>
                    <a:pt x="1112832" y="18476"/>
                  </a:cubicBezTo>
                  <a:cubicBezTo>
                    <a:pt x="1124662" y="30307"/>
                    <a:pt x="1131308" y="46352"/>
                    <a:pt x="1131308" y="63083"/>
                  </a:cubicBezTo>
                  <a:lnTo>
                    <a:pt x="1131308" y="368085"/>
                  </a:lnTo>
                  <a:cubicBezTo>
                    <a:pt x="1131308" y="384815"/>
                    <a:pt x="1124662" y="400861"/>
                    <a:pt x="1112832" y="412691"/>
                  </a:cubicBezTo>
                  <a:cubicBezTo>
                    <a:pt x="1101001" y="424521"/>
                    <a:pt x="1084956" y="431168"/>
                    <a:pt x="1068226" y="431168"/>
                  </a:cubicBezTo>
                  <a:lnTo>
                    <a:pt x="63083" y="431168"/>
                  </a:lnTo>
                  <a:cubicBezTo>
                    <a:pt x="46352" y="431168"/>
                    <a:pt x="30307" y="424521"/>
                    <a:pt x="18476" y="412691"/>
                  </a:cubicBezTo>
                  <a:cubicBezTo>
                    <a:pt x="6646" y="400861"/>
                    <a:pt x="0" y="384815"/>
                    <a:pt x="0" y="368085"/>
                  </a:cubicBezTo>
                  <a:lnTo>
                    <a:pt x="0" y="63083"/>
                  </a:lnTo>
                  <a:cubicBezTo>
                    <a:pt x="0" y="46352"/>
                    <a:pt x="6646" y="30307"/>
                    <a:pt x="18476" y="18476"/>
                  </a:cubicBezTo>
                  <a:cubicBezTo>
                    <a:pt x="30307" y="6646"/>
                    <a:pt x="46352" y="0"/>
                    <a:pt x="63083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131308" cy="440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90171" y="756286"/>
            <a:ext cx="8307658" cy="132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9"/>
              </a:lnSpc>
            </a:pPr>
            <a:r>
              <a:rPr lang="en-US" b="true" sz="10019" spc="-500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What 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1931" y="2306178"/>
            <a:ext cx="15667369" cy="1612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b="true" sz="12100" spc="-605">
                <a:solidFill>
                  <a:srgbClr val="8E7DE4"/>
                </a:solidFill>
                <a:latin typeface="Touvlo Bold"/>
                <a:ea typeface="Touvlo Bold"/>
                <a:cs typeface="Touvlo Bold"/>
                <a:sym typeface="Touvlo Bold"/>
              </a:rPr>
              <a:t>Work Health Imact?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771811" y="3817867"/>
            <a:ext cx="6744378" cy="5361781"/>
          </a:xfrm>
          <a:custGeom>
            <a:avLst/>
            <a:gdLst/>
            <a:ahLst/>
            <a:cxnLst/>
            <a:rect r="r" b="b" t="t" l="l"/>
            <a:pathLst>
              <a:path h="5361781" w="6744378">
                <a:moveTo>
                  <a:pt x="0" y="0"/>
                </a:moveTo>
                <a:lnTo>
                  <a:pt x="6744378" y="0"/>
                </a:lnTo>
                <a:lnTo>
                  <a:pt x="6744378" y="5361781"/>
                </a:lnTo>
                <a:lnTo>
                  <a:pt x="0" y="5361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54802" y="725698"/>
            <a:ext cx="1081318" cy="1048878"/>
          </a:xfrm>
          <a:custGeom>
            <a:avLst/>
            <a:gdLst/>
            <a:ahLst/>
            <a:cxnLst/>
            <a:rect r="r" b="b" t="t" l="l"/>
            <a:pathLst>
              <a:path h="1048878" w="1081318">
                <a:moveTo>
                  <a:pt x="0" y="0"/>
                </a:moveTo>
                <a:lnTo>
                  <a:pt x="1081318" y="0"/>
                </a:lnTo>
                <a:lnTo>
                  <a:pt x="1081318" y="1048878"/>
                </a:lnTo>
                <a:lnTo>
                  <a:pt x="0" y="1048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17588" y="4220083"/>
            <a:ext cx="795293" cy="923417"/>
          </a:xfrm>
          <a:custGeom>
            <a:avLst/>
            <a:gdLst/>
            <a:ahLst/>
            <a:cxnLst/>
            <a:rect r="r" b="b" t="t" l="l"/>
            <a:pathLst>
              <a:path h="923417" w="795293">
                <a:moveTo>
                  <a:pt x="0" y="0"/>
                </a:moveTo>
                <a:lnTo>
                  <a:pt x="795293" y="0"/>
                </a:lnTo>
                <a:lnTo>
                  <a:pt x="795293" y="923417"/>
                </a:lnTo>
                <a:lnTo>
                  <a:pt x="0" y="923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0879" y="4896808"/>
            <a:ext cx="4024582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“Work Health Impact” simply means how someone’s job and working conditions affect their health.</a:t>
            </a:r>
          </a:p>
          <a:p>
            <a:pPr algn="l">
              <a:lnSpc>
                <a:spcPts val="307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7400662"/>
            <a:ext cx="4298350" cy="1369105"/>
            <a:chOff x="0" y="0"/>
            <a:chExt cx="1132076" cy="3605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2076" cy="360587"/>
            </a:xfrm>
            <a:custGeom>
              <a:avLst/>
              <a:gdLst/>
              <a:ahLst/>
              <a:cxnLst/>
              <a:rect r="r" b="b" t="t" l="l"/>
              <a:pathLst>
                <a:path h="360587" w="1132076">
                  <a:moveTo>
                    <a:pt x="63040" y="0"/>
                  </a:moveTo>
                  <a:lnTo>
                    <a:pt x="1069036" y="0"/>
                  </a:lnTo>
                  <a:cubicBezTo>
                    <a:pt x="1103852" y="0"/>
                    <a:pt x="1132076" y="28224"/>
                    <a:pt x="1132076" y="63040"/>
                  </a:cubicBezTo>
                  <a:lnTo>
                    <a:pt x="1132076" y="297548"/>
                  </a:lnTo>
                  <a:cubicBezTo>
                    <a:pt x="1132076" y="332364"/>
                    <a:pt x="1103852" y="360587"/>
                    <a:pt x="1069036" y="360587"/>
                  </a:cubicBezTo>
                  <a:lnTo>
                    <a:pt x="63040" y="360587"/>
                  </a:lnTo>
                  <a:cubicBezTo>
                    <a:pt x="28224" y="360587"/>
                    <a:pt x="0" y="332364"/>
                    <a:pt x="0" y="297548"/>
                  </a:cubicBezTo>
                  <a:lnTo>
                    <a:pt x="0" y="63040"/>
                  </a:lnTo>
                  <a:cubicBezTo>
                    <a:pt x="0" y="28224"/>
                    <a:pt x="28224" y="0"/>
                    <a:pt x="63040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132076" cy="36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29019" y="7676485"/>
            <a:ext cx="4024582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Mental health – stress, anxiety, burnout, depression.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514530" y="5213875"/>
            <a:ext cx="4298350" cy="1369105"/>
            <a:chOff x="0" y="0"/>
            <a:chExt cx="1132076" cy="3605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2076" cy="360587"/>
            </a:xfrm>
            <a:custGeom>
              <a:avLst/>
              <a:gdLst/>
              <a:ahLst/>
              <a:cxnLst/>
              <a:rect r="r" b="b" t="t" l="l"/>
              <a:pathLst>
                <a:path h="360587" w="1132076">
                  <a:moveTo>
                    <a:pt x="63040" y="0"/>
                  </a:moveTo>
                  <a:lnTo>
                    <a:pt x="1069036" y="0"/>
                  </a:lnTo>
                  <a:cubicBezTo>
                    <a:pt x="1103852" y="0"/>
                    <a:pt x="1132076" y="28224"/>
                    <a:pt x="1132076" y="63040"/>
                  </a:cubicBezTo>
                  <a:lnTo>
                    <a:pt x="1132076" y="297548"/>
                  </a:lnTo>
                  <a:cubicBezTo>
                    <a:pt x="1132076" y="332364"/>
                    <a:pt x="1103852" y="360587"/>
                    <a:pt x="1069036" y="360587"/>
                  </a:cubicBezTo>
                  <a:lnTo>
                    <a:pt x="63040" y="360587"/>
                  </a:lnTo>
                  <a:cubicBezTo>
                    <a:pt x="28224" y="360587"/>
                    <a:pt x="0" y="332364"/>
                    <a:pt x="0" y="297548"/>
                  </a:cubicBezTo>
                  <a:lnTo>
                    <a:pt x="0" y="63040"/>
                  </a:lnTo>
                  <a:cubicBezTo>
                    <a:pt x="0" y="28224"/>
                    <a:pt x="28224" y="0"/>
                    <a:pt x="63040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132076" cy="36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651415" y="5497743"/>
            <a:ext cx="4024582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Physical health – back pain, eye strain, headaches.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35314" y="7831012"/>
            <a:ext cx="402458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Work–life balance – how well people can separate work time from personal life.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359">
            <a:off x="6834990" y="4039085"/>
            <a:ext cx="16623773" cy="11698980"/>
          </a:xfrm>
          <a:custGeom>
            <a:avLst/>
            <a:gdLst/>
            <a:ahLst/>
            <a:cxnLst/>
            <a:rect r="r" b="b" t="t" l="l"/>
            <a:pathLst>
              <a:path h="11698980" w="16623773">
                <a:moveTo>
                  <a:pt x="0" y="0"/>
                </a:moveTo>
                <a:lnTo>
                  <a:pt x="16623773" y="0"/>
                </a:lnTo>
                <a:lnTo>
                  <a:pt x="16623773" y="11698980"/>
                </a:lnTo>
                <a:lnTo>
                  <a:pt x="0" y="1169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818336" y="1749827"/>
            <a:ext cx="8469664" cy="8247335"/>
          </a:xfrm>
          <a:custGeom>
            <a:avLst/>
            <a:gdLst/>
            <a:ahLst/>
            <a:cxnLst/>
            <a:rect r="r" b="b" t="t" l="l"/>
            <a:pathLst>
              <a:path h="8247335" w="8469664">
                <a:moveTo>
                  <a:pt x="8469664" y="0"/>
                </a:moveTo>
                <a:lnTo>
                  <a:pt x="0" y="0"/>
                </a:lnTo>
                <a:lnTo>
                  <a:pt x="0" y="8247335"/>
                </a:lnTo>
                <a:lnTo>
                  <a:pt x="8469664" y="8247335"/>
                </a:lnTo>
                <a:lnTo>
                  <a:pt x="846966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16040">
            <a:off x="16588678" y="2999108"/>
            <a:ext cx="753476" cy="683779"/>
          </a:xfrm>
          <a:custGeom>
            <a:avLst/>
            <a:gdLst/>
            <a:ahLst/>
            <a:cxnLst/>
            <a:rect r="r" b="b" t="t" l="l"/>
            <a:pathLst>
              <a:path h="683779" w="753476">
                <a:moveTo>
                  <a:pt x="0" y="0"/>
                </a:moveTo>
                <a:lnTo>
                  <a:pt x="753476" y="0"/>
                </a:lnTo>
                <a:lnTo>
                  <a:pt x="753476" y="683779"/>
                </a:lnTo>
                <a:lnTo>
                  <a:pt x="0" y="683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333131" y="3947125"/>
            <a:ext cx="5400365" cy="0"/>
          </a:xfrm>
          <a:prstGeom prst="line">
            <a:avLst/>
          </a:prstGeom>
          <a:ln cap="flat" w="19050">
            <a:solidFill>
              <a:srgbClr val="8E7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29731" y="303331"/>
            <a:ext cx="5714627" cy="11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8719" spc="-435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87044" y="303331"/>
            <a:ext cx="12489361" cy="11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sz="8719" spc="-435" b="true">
                <a:solidFill>
                  <a:srgbClr val="8E7DE4"/>
                </a:solidFill>
                <a:latin typeface="Touvlo Bold"/>
                <a:ea typeface="Touvlo Bold"/>
                <a:cs typeface="Touvlo Bold"/>
                <a:sym typeface="Touvlo Bold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731" y="1831321"/>
            <a:ext cx="11937810" cy="161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1"/>
              </a:lnSpc>
            </a:pPr>
            <a:r>
              <a:rPr lang="en-US" sz="2336" spc="-46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The </a:t>
            </a:r>
            <a:r>
              <a:rPr lang="en-US" b="true" sz="2336" spc="-46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Post-Pandemic Remote Work Health Impact 2025</a:t>
            </a:r>
            <a:r>
              <a:rPr lang="en-US" sz="2336" spc="-46">
                <a:solidFill>
                  <a:srgbClr val="1D2B31"/>
                </a:solidFill>
                <a:latin typeface="Open Sauce"/>
                <a:ea typeface="Open Sauce"/>
                <a:cs typeface="Open Sauce"/>
                <a:sym typeface="Open Sauce"/>
              </a:rPr>
              <a:t> dataset provides a global view of how remote, hybrid, and onsite work arrangements affect employees’ mental and physical well-being after the pandemic. Collected in June 2025, it combines responses from a wide range of industries, regions, age groups, and job roles.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33131" y="5201213"/>
            <a:ext cx="2391317" cy="1344564"/>
            <a:chOff x="0" y="0"/>
            <a:chExt cx="629812" cy="3541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9812" cy="354124"/>
            </a:xfrm>
            <a:custGeom>
              <a:avLst/>
              <a:gdLst/>
              <a:ahLst/>
              <a:cxnLst/>
              <a:rect r="r" b="b" t="t" l="l"/>
              <a:pathLst>
                <a:path h="354124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240811"/>
                  </a:lnTo>
                  <a:cubicBezTo>
                    <a:pt x="629812" y="270863"/>
                    <a:pt x="617874" y="299685"/>
                    <a:pt x="596623" y="320935"/>
                  </a:cubicBezTo>
                  <a:cubicBezTo>
                    <a:pt x="575373" y="342186"/>
                    <a:pt x="546551" y="354124"/>
                    <a:pt x="516499" y="354124"/>
                  </a:cubicBezTo>
                  <a:lnTo>
                    <a:pt x="113313" y="354124"/>
                  </a:lnTo>
                  <a:cubicBezTo>
                    <a:pt x="83261" y="354124"/>
                    <a:pt x="54439" y="342186"/>
                    <a:pt x="33189" y="320935"/>
                  </a:cubicBezTo>
                  <a:cubicBezTo>
                    <a:pt x="11938" y="299685"/>
                    <a:pt x="0" y="270863"/>
                    <a:pt x="0" y="240811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629812" cy="36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b="true" sz="2000" spc="-66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Work_Arrangement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047758" y="8763404"/>
            <a:ext cx="2391317" cy="1344564"/>
            <a:chOff x="0" y="0"/>
            <a:chExt cx="629812" cy="3541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9812" cy="354124"/>
            </a:xfrm>
            <a:custGeom>
              <a:avLst/>
              <a:gdLst/>
              <a:ahLst/>
              <a:cxnLst/>
              <a:rect r="r" b="b" t="t" l="l"/>
              <a:pathLst>
                <a:path h="354124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240811"/>
                  </a:lnTo>
                  <a:cubicBezTo>
                    <a:pt x="629812" y="270863"/>
                    <a:pt x="617874" y="299685"/>
                    <a:pt x="596623" y="320935"/>
                  </a:cubicBezTo>
                  <a:cubicBezTo>
                    <a:pt x="575373" y="342186"/>
                    <a:pt x="546551" y="354124"/>
                    <a:pt x="516499" y="354124"/>
                  </a:cubicBezTo>
                  <a:lnTo>
                    <a:pt x="113313" y="354124"/>
                  </a:lnTo>
                  <a:cubicBezTo>
                    <a:pt x="83261" y="354124"/>
                    <a:pt x="54439" y="342186"/>
                    <a:pt x="33189" y="320935"/>
                  </a:cubicBezTo>
                  <a:cubicBezTo>
                    <a:pt x="11938" y="299685"/>
                    <a:pt x="0" y="270863"/>
                    <a:pt x="0" y="240811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29812" cy="36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 spc="-69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Region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187044" y="5201213"/>
            <a:ext cx="2391317" cy="1344564"/>
            <a:chOff x="0" y="0"/>
            <a:chExt cx="629812" cy="35412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9812" cy="354124"/>
            </a:xfrm>
            <a:custGeom>
              <a:avLst/>
              <a:gdLst/>
              <a:ahLst/>
              <a:cxnLst/>
              <a:rect r="r" b="b" t="t" l="l"/>
              <a:pathLst>
                <a:path h="354124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240811"/>
                  </a:lnTo>
                  <a:cubicBezTo>
                    <a:pt x="629812" y="270863"/>
                    <a:pt x="617874" y="299685"/>
                    <a:pt x="596623" y="320935"/>
                  </a:cubicBezTo>
                  <a:cubicBezTo>
                    <a:pt x="575373" y="342186"/>
                    <a:pt x="546551" y="354124"/>
                    <a:pt x="516499" y="354124"/>
                  </a:cubicBezTo>
                  <a:lnTo>
                    <a:pt x="113313" y="354124"/>
                  </a:lnTo>
                  <a:cubicBezTo>
                    <a:pt x="83261" y="354124"/>
                    <a:pt x="54439" y="342186"/>
                    <a:pt x="33189" y="320935"/>
                  </a:cubicBezTo>
                  <a:cubicBezTo>
                    <a:pt x="11938" y="299685"/>
                    <a:pt x="0" y="270863"/>
                    <a:pt x="0" y="240811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629812" cy="36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 spc="-69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Hours_Per_Week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3131" y="6945827"/>
            <a:ext cx="2391317" cy="1344564"/>
            <a:chOff x="0" y="0"/>
            <a:chExt cx="629812" cy="3541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9812" cy="354124"/>
            </a:xfrm>
            <a:custGeom>
              <a:avLst/>
              <a:gdLst/>
              <a:ahLst/>
              <a:cxnLst/>
              <a:rect r="r" b="b" t="t" l="l"/>
              <a:pathLst>
                <a:path h="354124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240811"/>
                  </a:lnTo>
                  <a:cubicBezTo>
                    <a:pt x="629812" y="270863"/>
                    <a:pt x="617874" y="299685"/>
                    <a:pt x="596623" y="320935"/>
                  </a:cubicBezTo>
                  <a:cubicBezTo>
                    <a:pt x="575373" y="342186"/>
                    <a:pt x="546551" y="354124"/>
                    <a:pt x="516499" y="354124"/>
                  </a:cubicBezTo>
                  <a:lnTo>
                    <a:pt x="113313" y="354124"/>
                  </a:lnTo>
                  <a:cubicBezTo>
                    <a:pt x="83261" y="354124"/>
                    <a:pt x="54439" y="342186"/>
                    <a:pt x="33189" y="320935"/>
                  </a:cubicBezTo>
                  <a:cubicBezTo>
                    <a:pt x="11938" y="299685"/>
                    <a:pt x="0" y="270863"/>
                    <a:pt x="0" y="240811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629812" cy="36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b="true" sz="2000" spc="-66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Work_Life_Balance_Score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47758" y="5255223"/>
            <a:ext cx="2391317" cy="1337254"/>
            <a:chOff x="0" y="0"/>
            <a:chExt cx="629812" cy="35219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9812" cy="352199"/>
            </a:xfrm>
            <a:custGeom>
              <a:avLst/>
              <a:gdLst/>
              <a:ahLst/>
              <a:cxnLst/>
              <a:rect r="r" b="b" t="t" l="l"/>
              <a:pathLst>
                <a:path h="352199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238886"/>
                  </a:lnTo>
                  <a:cubicBezTo>
                    <a:pt x="629812" y="268938"/>
                    <a:pt x="617874" y="297760"/>
                    <a:pt x="596623" y="319010"/>
                  </a:cubicBezTo>
                  <a:cubicBezTo>
                    <a:pt x="575373" y="340260"/>
                    <a:pt x="546551" y="352199"/>
                    <a:pt x="516499" y="352199"/>
                  </a:cubicBezTo>
                  <a:lnTo>
                    <a:pt x="113313" y="352199"/>
                  </a:lnTo>
                  <a:cubicBezTo>
                    <a:pt x="83261" y="352199"/>
                    <a:pt x="54439" y="340260"/>
                    <a:pt x="33189" y="319010"/>
                  </a:cubicBezTo>
                  <a:cubicBezTo>
                    <a:pt x="11938" y="297760"/>
                    <a:pt x="0" y="268938"/>
                    <a:pt x="0" y="238886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629812" cy="36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 spc="-69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Burnout_Level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047758" y="6945827"/>
            <a:ext cx="2391317" cy="1344564"/>
            <a:chOff x="0" y="0"/>
            <a:chExt cx="629812" cy="3541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9812" cy="354124"/>
            </a:xfrm>
            <a:custGeom>
              <a:avLst/>
              <a:gdLst/>
              <a:ahLst/>
              <a:cxnLst/>
              <a:rect r="r" b="b" t="t" l="l"/>
              <a:pathLst>
                <a:path h="354124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240811"/>
                  </a:lnTo>
                  <a:cubicBezTo>
                    <a:pt x="629812" y="270863"/>
                    <a:pt x="617874" y="299685"/>
                    <a:pt x="596623" y="320935"/>
                  </a:cubicBezTo>
                  <a:cubicBezTo>
                    <a:pt x="575373" y="342186"/>
                    <a:pt x="546551" y="354124"/>
                    <a:pt x="516499" y="354124"/>
                  </a:cubicBezTo>
                  <a:lnTo>
                    <a:pt x="113313" y="354124"/>
                  </a:lnTo>
                  <a:cubicBezTo>
                    <a:pt x="83261" y="354124"/>
                    <a:pt x="54439" y="342186"/>
                    <a:pt x="33189" y="320935"/>
                  </a:cubicBezTo>
                  <a:cubicBezTo>
                    <a:pt x="11938" y="299685"/>
                    <a:pt x="0" y="270863"/>
                    <a:pt x="0" y="240811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629812" cy="36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 spc="-69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Age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190444" y="6945827"/>
            <a:ext cx="2391317" cy="1344564"/>
            <a:chOff x="0" y="0"/>
            <a:chExt cx="629812" cy="35412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9812" cy="354124"/>
            </a:xfrm>
            <a:custGeom>
              <a:avLst/>
              <a:gdLst/>
              <a:ahLst/>
              <a:cxnLst/>
              <a:rect r="r" b="b" t="t" l="l"/>
              <a:pathLst>
                <a:path h="354124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240811"/>
                  </a:lnTo>
                  <a:cubicBezTo>
                    <a:pt x="629812" y="270863"/>
                    <a:pt x="617874" y="299685"/>
                    <a:pt x="596623" y="320935"/>
                  </a:cubicBezTo>
                  <a:cubicBezTo>
                    <a:pt x="575373" y="342186"/>
                    <a:pt x="546551" y="354124"/>
                    <a:pt x="516499" y="354124"/>
                  </a:cubicBezTo>
                  <a:lnTo>
                    <a:pt x="113313" y="354124"/>
                  </a:lnTo>
                  <a:cubicBezTo>
                    <a:pt x="83261" y="354124"/>
                    <a:pt x="54439" y="342186"/>
                    <a:pt x="33189" y="320935"/>
                  </a:cubicBezTo>
                  <a:cubicBezTo>
                    <a:pt x="11938" y="299685"/>
                    <a:pt x="0" y="270863"/>
                    <a:pt x="0" y="240811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629812" cy="35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b="true" sz="2399" spc="-79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Physical_Health_Issues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271954" y="8687085"/>
            <a:ext cx="2391317" cy="1344564"/>
            <a:chOff x="0" y="0"/>
            <a:chExt cx="629812" cy="35412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29812" cy="354124"/>
            </a:xfrm>
            <a:custGeom>
              <a:avLst/>
              <a:gdLst/>
              <a:ahLst/>
              <a:cxnLst/>
              <a:rect r="r" b="b" t="t" l="l"/>
              <a:pathLst>
                <a:path h="354124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240811"/>
                  </a:lnTo>
                  <a:cubicBezTo>
                    <a:pt x="629812" y="270863"/>
                    <a:pt x="617874" y="299685"/>
                    <a:pt x="596623" y="320935"/>
                  </a:cubicBezTo>
                  <a:cubicBezTo>
                    <a:pt x="575373" y="342186"/>
                    <a:pt x="546551" y="354124"/>
                    <a:pt x="516499" y="354124"/>
                  </a:cubicBezTo>
                  <a:lnTo>
                    <a:pt x="113313" y="354124"/>
                  </a:lnTo>
                  <a:cubicBezTo>
                    <a:pt x="83261" y="354124"/>
                    <a:pt x="54439" y="342186"/>
                    <a:pt x="33189" y="320935"/>
                  </a:cubicBezTo>
                  <a:cubicBezTo>
                    <a:pt x="11938" y="299685"/>
                    <a:pt x="0" y="270863"/>
                    <a:pt x="0" y="240811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629812" cy="36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 spc="-69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Social_Isolation_</a:t>
              </a:r>
            </a:p>
            <a:p>
              <a:pPr algn="ctr">
                <a:lnSpc>
                  <a:spcPts val="2520"/>
                </a:lnSpc>
              </a:pPr>
              <a:r>
                <a:rPr lang="en-US" b="true" sz="2100" spc="-69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Score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33131" y="8687085"/>
            <a:ext cx="2391317" cy="1344564"/>
            <a:chOff x="0" y="0"/>
            <a:chExt cx="629812" cy="35412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29812" cy="354124"/>
            </a:xfrm>
            <a:custGeom>
              <a:avLst/>
              <a:gdLst/>
              <a:ahLst/>
              <a:cxnLst/>
              <a:rect r="r" b="b" t="t" l="l"/>
              <a:pathLst>
                <a:path h="354124" w="629812">
                  <a:moveTo>
                    <a:pt x="113313" y="0"/>
                  </a:moveTo>
                  <a:lnTo>
                    <a:pt x="516499" y="0"/>
                  </a:lnTo>
                  <a:cubicBezTo>
                    <a:pt x="546551" y="0"/>
                    <a:pt x="575373" y="11938"/>
                    <a:pt x="596623" y="33189"/>
                  </a:cubicBezTo>
                  <a:cubicBezTo>
                    <a:pt x="617874" y="54439"/>
                    <a:pt x="629812" y="83261"/>
                    <a:pt x="629812" y="113313"/>
                  </a:cubicBezTo>
                  <a:lnTo>
                    <a:pt x="629812" y="240811"/>
                  </a:lnTo>
                  <a:cubicBezTo>
                    <a:pt x="629812" y="270863"/>
                    <a:pt x="617874" y="299685"/>
                    <a:pt x="596623" y="320935"/>
                  </a:cubicBezTo>
                  <a:cubicBezTo>
                    <a:pt x="575373" y="342186"/>
                    <a:pt x="546551" y="354124"/>
                    <a:pt x="516499" y="354124"/>
                  </a:cubicBezTo>
                  <a:lnTo>
                    <a:pt x="113313" y="354124"/>
                  </a:lnTo>
                  <a:cubicBezTo>
                    <a:pt x="83261" y="354124"/>
                    <a:pt x="54439" y="342186"/>
                    <a:pt x="33189" y="320935"/>
                  </a:cubicBezTo>
                  <a:cubicBezTo>
                    <a:pt x="11938" y="299685"/>
                    <a:pt x="0" y="270863"/>
                    <a:pt x="0" y="240811"/>
                  </a:cubicBezTo>
                  <a:lnTo>
                    <a:pt x="0" y="113313"/>
                  </a:lnTo>
                  <a:cubicBezTo>
                    <a:pt x="0" y="83261"/>
                    <a:pt x="11938" y="54439"/>
                    <a:pt x="33189" y="33189"/>
                  </a:cubicBezTo>
                  <a:cubicBezTo>
                    <a:pt x="54439" y="11938"/>
                    <a:pt x="83261" y="0"/>
                    <a:pt x="113313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629812" cy="36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 spc="-69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Mental_Health_</a:t>
              </a:r>
            </a:p>
            <a:p>
              <a:pPr algn="ctr">
                <a:lnSpc>
                  <a:spcPts val="2520"/>
                </a:lnSpc>
              </a:pPr>
              <a:r>
                <a:rPr lang="en-US" b="true" sz="2100" spc="-69">
                  <a:solidFill>
                    <a:srgbClr val="1D2B3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Status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333131" y="4270938"/>
            <a:ext cx="7030990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199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Important </a:t>
            </a:r>
            <a:r>
              <a:rPr lang="en-US" sz="3999" spc="-199" b="true">
                <a:solidFill>
                  <a:srgbClr val="9285DE"/>
                </a:solidFill>
                <a:latin typeface="Touvlo Bold"/>
                <a:ea typeface="Touvlo Bold"/>
                <a:cs typeface="Touvlo Bold"/>
                <a:sym typeface="Touvlo Bold"/>
              </a:rPr>
              <a:t>Columns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359">
            <a:off x="-7283186" y="-567266"/>
            <a:ext cx="16623773" cy="11698980"/>
          </a:xfrm>
          <a:custGeom>
            <a:avLst/>
            <a:gdLst/>
            <a:ahLst/>
            <a:cxnLst/>
            <a:rect r="r" b="b" t="t" l="l"/>
            <a:pathLst>
              <a:path h="11698980" w="16623773">
                <a:moveTo>
                  <a:pt x="0" y="0"/>
                </a:moveTo>
                <a:lnTo>
                  <a:pt x="16623772" y="0"/>
                </a:lnTo>
                <a:lnTo>
                  <a:pt x="16623772" y="11698980"/>
                </a:lnTo>
                <a:lnTo>
                  <a:pt x="0" y="1169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30677">
            <a:off x="572555" y="2314970"/>
            <a:ext cx="912291" cy="1210336"/>
          </a:xfrm>
          <a:custGeom>
            <a:avLst/>
            <a:gdLst/>
            <a:ahLst/>
            <a:cxnLst/>
            <a:rect r="r" b="b" t="t" l="l"/>
            <a:pathLst>
              <a:path h="1210336" w="912291">
                <a:moveTo>
                  <a:pt x="0" y="0"/>
                </a:moveTo>
                <a:lnTo>
                  <a:pt x="912290" y="0"/>
                </a:lnTo>
                <a:lnTo>
                  <a:pt x="912290" y="1210336"/>
                </a:lnTo>
                <a:lnTo>
                  <a:pt x="0" y="121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74643">
            <a:off x="16977171" y="7566986"/>
            <a:ext cx="795293" cy="923417"/>
          </a:xfrm>
          <a:custGeom>
            <a:avLst/>
            <a:gdLst/>
            <a:ahLst/>
            <a:cxnLst/>
            <a:rect r="r" b="b" t="t" l="l"/>
            <a:pathLst>
              <a:path h="923417" w="795293">
                <a:moveTo>
                  <a:pt x="0" y="0"/>
                </a:moveTo>
                <a:lnTo>
                  <a:pt x="795293" y="0"/>
                </a:lnTo>
                <a:lnTo>
                  <a:pt x="795293" y="923417"/>
                </a:lnTo>
                <a:lnTo>
                  <a:pt x="0" y="923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162529" y="2253305"/>
            <a:ext cx="13950348" cy="919622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611937" y="2920138"/>
            <a:ext cx="7676063" cy="3090395"/>
          </a:xfrm>
          <a:custGeom>
            <a:avLst/>
            <a:gdLst/>
            <a:ahLst/>
            <a:cxnLst/>
            <a:rect r="r" b="b" t="t" l="l"/>
            <a:pathLst>
              <a:path h="3090395" w="7676063">
                <a:moveTo>
                  <a:pt x="0" y="0"/>
                </a:moveTo>
                <a:lnTo>
                  <a:pt x="7676063" y="0"/>
                </a:lnTo>
                <a:lnTo>
                  <a:pt x="7676063" y="3090395"/>
                </a:lnTo>
                <a:lnTo>
                  <a:pt x="0" y="3090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33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3091" y="553860"/>
            <a:ext cx="16249646" cy="168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9"/>
              </a:lnSpc>
            </a:pPr>
            <a:r>
              <a:rPr lang="en-US" sz="6519" spc="-325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How is the workforce distributed across </a:t>
            </a:r>
          </a:p>
          <a:p>
            <a:pPr algn="l">
              <a:lnSpc>
                <a:spcPts val="6519"/>
              </a:lnSpc>
            </a:pPr>
            <a:r>
              <a:rPr lang="en-US" sz="6519" spc="-325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              </a:t>
            </a:r>
            <a:r>
              <a:rPr lang="en-US" sz="6519" spc="-325" b="true">
                <a:solidFill>
                  <a:srgbClr val="9688E5"/>
                </a:solidFill>
                <a:latin typeface="Touvlo Bold"/>
                <a:ea typeface="Touvlo Bold"/>
                <a:cs typeface="Touvlo Bold"/>
                <a:sym typeface="Touvlo Bold"/>
              </a:rPr>
              <a:t>Regions and work modes?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359">
            <a:off x="-7283186" y="-567266"/>
            <a:ext cx="16623773" cy="11698980"/>
          </a:xfrm>
          <a:custGeom>
            <a:avLst/>
            <a:gdLst/>
            <a:ahLst/>
            <a:cxnLst/>
            <a:rect r="r" b="b" t="t" l="l"/>
            <a:pathLst>
              <a:path h="11698980" w="16623773">
                <a:moveTo>
                  <a:pt x="0" y="0"/>
                </a:moveTo>
                <a:lnTo>
                  <a:pt x="16623772" y="0"/>
                </a:lnTo>
                <a:lnTo>
                  <a:pt x="16623772" y="11698980"/>
                </a:lnTo>
                <a:lnTo>
                  <a:pt x="0" y="1169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8084" y="4380553"/>
            <a:ext cx="7207392" cy="650706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289077" y="1691885"/>
            <a:ext cx="7202117" cy="2445772"/>
          </a:xfrm>
          <a:custGeom>
            <a:avLst/>
            <a:gdLst/>
            <a:ahLst/>
            <a:cxnLst/>
            <a:rect r="r" b="b" t="t" l="l"/>
            <a:pathLst>
              <a:path h="2445772" w="7202117">
                <a:moveTo>
                  <a:pt x="0" y="0"/>
                </a:moveTo>
                <a:lnTo>
                  <a:pt x="7202118" y="0"/>
                </a:lnTo>
                <a:lnTo>
                  <a:pt x="7202118" y="2445773"/>
                </a:lnTo>
                <a:lnTo>
                  <a:pt x="0" y="244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094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3715" y="4040491"/>
            <a:ext cx="7863420" cy="681777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9144000" y="1691885"/>
            <a:ext cx="7457850" cy="3024693"/>
          </a:xfrm>
          <a:custGeom>
            <a:avLst/>
            <a:gdLst/>
            <a:ahLst/>
            <a:cxnLst/>
            <a:rect r="r" b="b" t="t" l="l"/>
            <a:pathLst>
              <a:path h="3024693" w="7457850">
                <a:moveTo>
                  <a:pt x="0" y="0"/>
                </a:moveTo>
                <a:lnTo>
                  <a:pt x="7457850" y="0"/>
                </a:lnTo>
                <a:lnTo>
                  <a:pt x="7457850" y="3024693"/>
                </a:lnTo>
                <a:lnTo>
                  <a:pt x="0" y="3024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90" r="-2249" b="-179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54985"/>
            <a:ext cx="16346117" cy="68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5120" spc="-256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Common </a:t>
            </a:r>
            <a:r>
              <a:rPr lang="en-US" sz="5120" spc="-256" b="true">
                <a:solidFill>
                  <a:srgbClr val="9688E5"/>
                </a:solidFill>
                <a:latin typeface="Touvlo Bold"/>
                <a:ea typeface="Touvlo Bold"/>
                <a:cs typeface="Touvlo Bold"/>
                <a:sym typeface="Touvlo Bold"/>
              </a:rPr>
              <a:t>Burnout Level</a:t>
            </a:r>
            <a:r>
              <a:rPr lang="en-US" sz="5120" spc="-256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&amp; </a:t>
            </a:r>
            <a:r>
              <a:rPr lang="en-US" sz="5120" spc="-256" b="true">
                <a:solidFill>
                  <a:srgbClr val="9688E5"/>
                </a:solidFill>
                <a:latin typeface="Touvlo Bold"/>
                <a:ea typeface="Touvlo Bold"/>
                <a:cs typeface="Touvlo Bold"/>
                <a:sym typeface="Touvlo Bold"/>
              </a:rPr>
              <a:t>Associated Work Mode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359">
            <a:off x="-7283186" y="-567266"/>
            <a:ext cx="16623773" cy="11698980"/>
          </a:xfrm>
          <a:custGeom>
            <a:avLst/>
            <a:gdLst/>
            <a:ahLst/>
            <a:cxnLst/>
            <a:rect r="r" b="b" t="t" l="l"/>
            <a:pathLst>
              <a:path h="11698980" w="16623773">
                <a:moveTo>
                  <a:pt x="0" y="0"/>
                </a:moveTo>
                <a:lnTo>
                  <a:pt x="16623772" y="0"/>
                </a:lnTo>
                <a:lnTo>
                  <a:pt x="16623772" y="11698980"/>
                </a:lnTo>
                <a:lnTo>
                  <a:pt x="0" y="1169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30677">
            <a:off x="178246" y="1656788"/>
            <a:ext cx="912291" cy="1210336"/>
          </a:xfrm>
          <a:custGeom>
            <a:avLst/>
            <a:gdLst/>
            <a:ahLst/>
            <a:cxnLst/>
            <a:rect r="r" b="b" t="t" l="l"/>
            <a:pathLst>
              <a:path h="1210336" w="912291">
                <a:moveTo>
                  <a:pt x="0" y="0"/>
                </a:moveTo>
                <a:lnTo>
                  <a:pt x="912291" y="0"/>
                </a:lnTo>
                <a:lnTo>
                  <a:pt x="912291" y="1210337"/>
                </a:lnTo>
                <a:lnTo>
                  <a:pt x="0" y="1210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13752" y="2433934"/>
            <a:ext cx="8565028" cy="825538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7137523" y="3844818"/>
            <a:ext cx="11150477" cy="5826124"/>
          </a:xfrm>
          <a:custGeom>
            <a:avLst/>
            <a:gdLst/>
            <a:ahLst/>
            <a:cxnLst/>
            <a:rect r="r" b="b" t="t" l="l"/>
            <a:pathLst>
              <a:path h="5826124" w="11150477">
                <a:moveTo>
                  <a:pt x="0" y="0"/>
                </a:moveTo>
                <a:lnTo>
                  <a:pt x="11150477" y="0"/>
                </a:lnTo>
                <a:lnTo>
                  <a:pt x="11150477" y="5826124"/>
                </a:lnTo>
                <a:lnTo>
                  <a:pt x="0" y="582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9654" y="734835"/>
            <a:ext cx="17278346" cy="168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9"/>
              </a:lnSpc>
            </a:pPr>
            <a:r>
              <a:rPr lang="en-US" sz="6519" spc="-325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Which</a:t>
            </a:r>
            <a:r>
              <a:rPr lang="en-US" sz="6519" spc="-325" b="true">
                <a:solidFill>
                  <a:srgbClr val="9F93E8"/>
                </a:solidFill>
                <a:latin typeface="Touvlo Bold"/>
                <a:ea typeface="Touvlo Bold"/>
                <a:cs typeface="Touvlo Bold"/>
                <a:sym typeface="Touvlo Bold"/>
              </a:rPr>
              <a:t> Age Group</a:t>
            </a:r>
            <a:r>
              <a:rPr lang="en-US" sz="6519" spc="-325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</a:t>
            </a:r>
          </a:p>
          <a:p>
            <a:pPr algn="l">
              <a:lnSpc>
                <a:spcPts val="6519"/>
              </a:lnSpc>
            </a:pPr>
            <a:r>
              <a:rPr lang="en-US" sz="6519" spc="-325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                                     Has the Highest Burnout?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532826">
            <a:off x="-4414621" y="2763567"/>
            <a:ext cx="16860140" cy="11865324"/>
          </a:xfrm>
          <a:custGeom>
            <a:avLst/>
            <a:gdLst/>
            <a:ahLst/>
            <a:cxnLst/>
            <a:rect r="r" b="b" t="t" l="l"/>
            <a:pathLst>
              <a:path h="11865324" w="16860140">
                <a:moveTo>
                  <a:pt x="0" y="0"/>
                </a:moveTo>
                <a:lnTo>
                  <a:pt x="16860140" y="0"/>
                </a:lnTo>
                <a:lnTo>
                  <a:pt x="16860140" y="11865324"/>
                </a:lnTo>
                <a:lnTo>
                  <a:pt x="0" y="11865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5187" y="3492032"/>
            <a:ext cx="9518196" cy="6574560"/>
          </a:xfrm>
          <a:custGeom>
            <a:avLst/>
            <a:gdLst/>
            <a:ahLst/>
            <a:cxnLst/>
            <a:rect r="r" b="b" t="t" l="l"/>
            <a:pathLst>
              <a:path h="6574560" w="9518196">
                <a:moveTo>
                  <a:pt x="0" y="0"/>
                </a:moveTo>
                <a:lnTo>
                  <a:pt x="9518196" y="0"/>
                </a:lnTo>
                <a:lnTo>
                  <a:pt x="9518196" y="6574560"/>
                </a:lnTo>
                <a:lnTo>
                  <a:pt x="0" y="6574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8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82473" y="1982818"/>
            <a:ext cx="333226" cy="333226"/>
          </a:xfrm>
          <a:custGeom>
            <a:avLst/>
            <a:gdLst/>
            <a:ahLst/>
            <a:cxnLst/>
            <a:rect r="r" b="b" t="t" l="l"/>
            <a:pathLst>
              <a:path h="333226" w="333226">
                <a:moveTo>
                  <a:pt x="0" y="0"/>
                </a:moveTo>
                <a:lnTo>
                  <a:pt x="333226" y="0"/>
                </a:lnTo>
                <a:lnTo>
                  <a:pt x="333226" y="333226"/>
                </a:lnTo>
                <a:lnTo>
                  <a:pt x="0" y="333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23" y="669465"/>
            <a:ext cx="17868361" cy="193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6445" spc="-322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Impact of Working </a:t>
            </a:r>
            <a:r>
              <a:rPr lang="en-US" sz="6445" spc="-322" b="true">
                <a:solidFill>
                  <a:srgbClr val="9688E5"/>
                </a:solidFill>
                <a:latin typeface="Touvlo Bold"/>
                <a:ea typeface="Touvlo Bold"/>
                <a:cs typeface="Touvlo Bold"/>
                <a:sym typeface="Touvlo Bold"/>
              </a:rPr>
              <a:t>Over 40 Hours on Health </a:t>
            </a:r>
            <a:r>
              <a:rPr lang="en-US" sz="6445" spc="-322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                            </a:t>
            </a:r>
          </a:p>
          <a:p>
            <a:pPr algn="l">
              <a:lnSpc>
                <a:spcPts val="8345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18510" y="1675893"/>
            <a:ext cx="11093989" cy="95356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947414" y="-1222356"/>
            <a:ext cx="16623773" cy="11698980"/>
          </a:xfrm>
          <a:custGeom>
            <a:avLst/>
            <a:gdLst/>
            <a:ahLst/>
            <a:cxnLst/>
            <a:rect r="r" b="b" t="t" l="l"/>
            <a:pathLst>
              <a:path h="11698980" w="16623773">
                <a:moveTo>
                  <a:pt x="0" y="0"/>
                </a:moveTo>
                <a:lnTo>
                  <a:pt x="16623772" y="0"/>
                </a:lnTo>
                <a:lnTo>
                  <a:pt x="16623772" y="11698980"/>
                </a:lnTo>
                <a:lnTo>
                  <a:pt x="0" y="1169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388639">
            <a:off x="10643912" y="401081"/>
            <a:ext cx="7764023" cy="11545015"/>
          </a:xfrm>
          <a:custGeom>
            <a:avLst/>
            <a:gdLst/>
            <a:ahLst/>
            <a:cxnLst/>
            <a:rect r="r" b="b" t="t" l="l"/>
            <a:pathLst>
              <a:path h="11545015" w="7764023">
                <a:moveTo>
                  <a:pt x="7764023" y="0"/>
                </a:moveTo>
                <a:lnTo>
                  <a:pt x="0" y="0"/>
                </a:lnTo>
                <a:lnTo>
                  <a:pt x="0" y="11545016"/>
                </a:lnTo>
                <a:lnTo>
                  <a:pt x="7764023" y="11545016"/>
                </a:lnTo>
                <a:lnTo>
                  <a:pt x="776402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6321" y="3558143"/>
            <a:ext cx="2577757" cy="788035"/>
            <a:chOff x="0" y="0"/>
            <a:chExt cx="678915" cy="2075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8915" cy="207548"/>
            </a:xfrm>
            <a:custGeom>
              <a:avLst/>
              <a:gdLst/>
              <a:ahLst/>
              <a:cxnLst/>
              <a:rect r="r" b="b" t="t" l="l"/>
              <a:pathLst>
                <a:path h="207548" w="678915">
                  <a:moveTo>
                    <a:pt x="103774" y="0"/>
                  </a:moveTo>
                  <a:lnTo>
                    <a:pt x="575141" y="0"/>
                  </a:lnTo>
                  <a:cubicBezTo>
                    <a:pt x="602664" y="0"/>
                    <a:pt x="629059" y="10933"/>
                    <a:pt x="648521" y="30395"/>
                  </a:cubicBezTo>
                  <a:cubicBezTo>
                    <a:pt x="667982" y="49856"/>
                    <a:pt x="678915" y="76252"/>
                    <a:pt x="678915" y="103774"/>
                  </a:cubicBezTo>
                  <a:lnTo>
                    <a:pt x="678915" y="103774"/>
                  </a:lnTo>
                  <a:cubicBezTo>
                    <a:pt x="678915" y="131297"/>
                    <a:pt x="667982" y="157692"/>
                    <a:pt x="648521" y="177154"/>
                  </a:cubicBezTo>
                  <a:cubicBezTo>
                    <a:pt x="629059" y="196615"/>
                    <a:pt x="602664" y="207548"/>
                    <a:pt x="575141" y="207548"/>
                  </a:cubicBezTo>
                  <a:lnTo>
                    <a:pt x="103774" y="207548"/>
                  </a:lnTo>
                  <a:cubicBezTo>
                    <a:pt x="76252" y="207548"/>
                    <a:pt x="49856" y="196615"/>
                    <a:pt x="30395" y="177154"/>
                  </a:cubicBezTo>
                  <a:cubicBezTo>
                    <a:pt x="10933" y="157692"/>
                    <a:pt x="0" y="131297"/>
                    <a:pt x="0" y="103774"/>
                  </a:cubicBezTo>
                  <a:lnTo>
                    <a:pt x="0" y="103774"/>
                  </a:lnTo>
                  <a:cubicBezTo>
                    <a:pt x="0" y="76252"/>
                    <a:pt x="10933" y="49856"/>
                    <a:pt x="30395" y="30395"/>
                  </a:cubicBezTo>
                  <a:cubicBezTo>
                    <a:pt x="49856" y="10933"/>
                    <a:pt x="76252" y="0"/>
                    <a:pt x="103774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78915" cy="217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76837" y="5043606"/>
            <a:ext cx="1081318" cy="1048878"/>
          </a:xfrm>
          <a:custGeom>
            <a:avLst/>
            <a:gdLst/>
            <a:ahLst/>
            <a:cxnLst/>
            <a:rect r="r" b="b" t="t" l="l"/>
            <a:pathLst>
              <a:path h="1048878" w="1081318">
                <a:moveTo>
                  <a:pt x="0" y="0"/>
                </a:moveTo>
                <a:lnTo>
                  <a:pt x="1081318" y="0"/>
                </a:lnTo>
                <a:lnTo>
                  <a:pt x="1081318" y="1048878"/>
                </a:lnTo>
                <a:lnTo>
                  <a:pt x="0" y="1048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58363" y="3673395"/>
            <a:ext cx="434712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-55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 Pain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504" y="461387"/>
            <a:ext cx="12419622" cy="243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9"/>
              </a:lnSpc>
            </a:pPr>
            <a:r>
              <a:rPr lang="en-US" sz="9419" spc="-470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Common Physical &amp; Mental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33937" y="1672014"/>
            <a:ext cx="7770807" cy="124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19"/>
              </a:lnSpc>
            </a:pPr>
            <a:r>
              <a:rPr lang="en-US" b="true" sz="9419" spc="-470">
                <a:solidFill>
                  <a:srgbClr val="8E7DE4"/>
                </a:solidFill>
                <a:latin typeface="Touvlo Bold"/>
                <a:ea typeface="Touvlo Bold"/>
                <a:cs typeface="Touvlo Bold"/>
                <a:sym typeface="Touvlo Bold"/>
              </a:rPr>
              <a:t>Health Issues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204078" y="4613354"/>
            <a:ext cx="2577757" cy="788035"/>
            <a:chOff x="0" y="0"/>
            <a:chExt cx="678915" cy="2075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8915" cy="207548"/>
            </a:xfrm>
            <a:custGeom>
              <a:avLst/>
              <a:gdLst/>
              <a:ahLst/>
              <a:cxnLst/>
              <a:rect r="r" b="b" t="t" l="l"/>
              <a:pathLst>
                <a:path h="207548" w="678915">
                  <a:moveTo>
                    <a:pt x="103774" y="0"/>
                  </a:moveTo>
                  <a:lnTo>
                    <a:pt x="575141" y="0"/>
                  </a:lnTo>
                  <a:cubicBezTo>
                    <a:pt x="602664" y="0"/>
                    <a:pt x="629059" y="10933"/>
                    <a:pt x="648521" y="30395"/>
                  </a:cubicBezTo>
                  <a:cubicBezTo>
                    <a:pt x="667982" y="49856"/>
                    <a:pt x="678915" y="76252"/>
                    <a:pt x="678915" y="103774"/>
                  </a:cubicBezTo>
                  <a:lnTo>
                    <a:pt x="678915" y="103774"/>
                  </a:lnTo>
                  <a:cubicBezTo>
                    <a:pt x="678915" y="131297"/>
                    <a:pt x="667982" y="157692"/>
                    <a:pt x="648521" y="177154"/>
                  </a:cubicBezTo>
                  <a:cubicBezTo>
                    <a:pt x="629059" y="196615"/>
                    <a:pt x="602664" y="207548"/>
                    <a:pt x="575141" y="207548"/>
                  </a:cubicBezTo>
                  <a:lnTo>
                    <a:pt x="103774" y="207548"/>
                  </a:lnTo>
                  <a:cubicBezTo>
                    <a:pt x="76252" y="207548"/>
                    <a:pt x="49856" y="196615"/>
                    <a:pt x="30395" y="177154"/>
                  </a:cubicBezTo>
                  <a:cubicBezTo>
                    <a:pt x="10933" y="157692"/>
                    <a:pt x="0" y="131297"/>
                    <a:pt x="0" y="103774"/>
                  </a:cubicBezTo>
                  <a:lnTo>
                    <a:pt x="0" y="103774"/>
                  </a:lnTo>
                  <a:cubicBezTo>
                    <a:pt x="0" y="76252"/>
                    <a:pt x="10933" y="49856"/>
                    <a:pt x="30395" y="30395"/>
                  </a:cubicBezTo>
                  <a:cubicBezTo>
                    <a:pt x="49856" y="10933"/>
                    <a:pt x="76252" y="0"/>
                    <a:pt x="103774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678915" cy="217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933937" y="4728607"/>
            <a:ext cx="334531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5" b="true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PTSD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2799" y="5849064"/>
            <a:ext cx="2577757" cy="788035"/>
            <a:chOff x="0" y="0"/>
            <a:chExt cx="678915" cy="2075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8915" cy="207548"/>
            </a:xfrm>
            <a:custGeom>
              <a:avLst/>
              <a:gdLst/>
              <a:ahLst/>
              <a:cxnLst/>
              <a:rect r="r" b="b" t="t" l="l"/>
              <a:pathLst>
                <a:path h="207548" w="678915">
                  <a:moveTo>
                    <a:pt x="103774" y="0"/>
                  </a:moveTo>
                  <a:lnTo>
                    <a:pt x="575141" y="0"/>
                  </a:lnTo>
                  <a:cubicBezTo>
                    <a:pt x="602664" y="0"/>
                    <a:pt x="629059" y="10933"/>
                    <a:pt x="648521" y="30395"/>
                  </a:cubicBezTo>
                  <a:cubicBezTo>
                    <a:pt x="667982" y="49856"/>
                    <a:pt x="678915" y="76252"/>
                    <a:pt x="678915" y="103774"/>
                  </a:cubicBezTo>
                  <a:lnTo>
                    <a:pt x="678915" y="103774"/>
                  </a:lnTo>
                  <a:cubicBezTo>
                    <a:pt x="678915" y="131297"/>
                    <a:pt x="667982" y="157692"/>
                    <a:pt x="648521" y="177154"/>
                  </a:cubicBezTo>
                  <a:cubicBezTo>
                    <a:pt x="629059" y="196615"/>
                    <a:pt x="602664" y="207548"/>
                    <a:pt x="575141" y="207548"/>
                  </a:cubicBezTo>
                  <a:lnTo>
                    <a:pt x="103774" y="207548"/>
                  </a:lnTo>
                  <a:cubicBezTo>
                    <a:pt x="76252" y="207548"/>
                    <a:pt x="49856" y="196615"/>
                    <a:pt x="30395" y="177154"/>
                  </a:cubicBezTo>
                  <a:cubicBezTo>
                    <a:pt x="10933" y="157692"/>
                    <a:pt x="0" y="131297"/>
                    <a:pt x="0" y="103774"/>
                  </a:cubicBezTo>
                  <a:lnTo>
                    <a:pt x="0" y="103774"/>
                  </a:lnTo>
                  <a:cubicBezTo>
                    <a:pt x="0" y="76252"/>
                    <a:pt x="10933" y="49856"/>
                    <a:pt x="30395" y="30395"/>
                  </a:cubicBezTo>
                  <a:cubicBezTo>
                    <a:pt x="49856" y="10933"/>
                    <a:pt x="76252" y="0"/>
                    <a:pt x="103774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678915" cy="217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47643" y="5958284"/>
            <a:ext cx="3345313" cy="49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799" spc="-92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Ey</a:t>
            </a:r>
            <a:r>
              <a:rPr lang="en-US" b="true" sz="2799" spc="-92" strike="noStrike" u="none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e Stra</a:t>
            </a:r>
            <a:r>
              <a:rPr lang="en-US" b="true" sz="2799" spc="-92" strike="noStrike" u="none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in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2551" y="7265749"/>
            <a:ext cx="2577757" cy="788035"/>
            <a:chOff x="0" y="0"/>
            <a:chExt cx="678915" cy="2075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8915" cy="207548"/>
            </a:xfrm>
            <a:custGeom>
              <a:avLst/>
              <a:gdLst/>
              <a:ahLst/>
              <a:cxnLst/>
              <a:rect r="r" b="b" t="t" l="l"/>
              <a:pathLst>
                <a:path h="207548" w="678915">
                  <a:moveTo>
                    <a:pt x="103774" y="0"/>
                  </a:moveTo>
                  <a:lnTo>
                    <a:pt x="575141" y="0"/>
                  </a:lnTo>
                  <a:cubicBezTo>
                    <a:pt x="602664" y="0"/>
                    <a:pt x="629059" y="10933"/>
                    <a:pt x="648521" y="30395"/>
                  </a:cubicBezTo>
                  <a:cubicBezTo>
                    <a:pt x="667982" y="49856"/>
                    <a:pt x="678915" y="76252"/>
                    <a:pt x="678915" y="103774"/>
                  </a:cubicBezTo>
                  <a:lnTo>
                    <a:pt x="678915" y="103774"/>
                  </a:lnTo>
                  <a:cubicBezTo>
                    <a:pt x="678915" y="131297"/>
                    <a:pt x="667982" y="157692"/>
                    <a:pt x="648521" y="177154"/>
                  </a:cubicBezTo>
                  <a:cubicBezTo>
                    <a:pt x="629059" y="196615"/>
                    <a:pt x="602664" y="207548"/>
                    <a:pt x="575141" y="207548"/>
                  </a:cubicBezTo>
                  <a:lnTo>
                    <a:pt x="103774" y="207548"/>
                  </a:lnTo>
                  <a:cubicBezTo>
                    <a:pt x="76252" y="207548"/>
                    <a:pt x="49856" y="196615"/>
                    <a:pt x="30395" y="177154"/>
                  </a:cubicBezTo>
                  <a:cubicBezTo>
                    <a:pt x="10933" y="157692"/>
                    <a:pt x="0" y="131297"/>
                    <a:pt x="0" y="103774"/>
                  </a:cubicBezTo>
                  <a:lnTo>
                    <a:pt x="0" y="103774"/>
                  </a:lnTo>
                  <a:cubicBezTo>
                    <a:pt x="0" y="76252"/>
                    <a:pt x="10933" y="49856"/>
                    <a:pt x="30395" y="30395"/>
                  </a:cubicBezTo>
                  <a:cubicBezTo>
                    <a:pt x="49856" y="10933"/>
                    <a:pt x="76252" y="0"/>
                    <a:pt x="103774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78915" cy="217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73984" y="7381001"/>
            <a:ext cx="334531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5" b="true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Burnout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132436" y="6057662"/>
            <a:ext cx="2577757" cy="788035"/>
            <a:chOff x="0" y="0"/>
            <a:chExt cx="678915" cy="2075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78915" cy="207548"/>
            </a:xfrm>
            <a:custGeom>
              <a:avLst/>
              <a:gdLst/>
              <a:ahLst/>
              <a:cxnLst/>
              <a:rect r="r" b="b" t="t" l="l"/>
              <a:pathLst>
                <a:path h="207548" w="678915">
                  <a:moveTo>
                    <a:pt x="103774" y="0"/>
                  </a:moveTo>
                  <a:lnTo>
                    <a:pt x="575141" y="0"/>
                  </a:lnTo>
                  <a:cubicBezTo>
                    <a:pt x="602664" y="0"/>
                    <a:pt x="629059" y="10933"/>
                    <a:pt x="648521" y="30395"/>
                  </a:cubicBezTo>
                  <a:cubicBezTo>
                    <a:pt x="667982" y="49856"/>
                    <a:pt x="678915" y="76252"/>
                    <a:pt x="678915" y="103774"/>
                  </a:cubicBezTo>
                  <a:lnTo>
                    <a:pt x="678915" y="103774"/>
                  </a:lnTo>
                  <a:cubicBezTo>
                    <a:pt x="678915" y="131297"/>
                    <a:pt x="667982" y="157692"/>
                    <a:pt x="648521" y="177154"/>
                  </a:cubicBezTo>
                  <a:cubicBezTo>
                    <a:pt x="629059" y="196615"/>
                    <a:pt x="602664" y="207548"/>
                    <a:pt x="575141" y="207548"/>
                  </a:cubicBezTo>
                  <a:lnTo>
                    <a:pt x="103774" y="207548"/>
                  </a:lnTo>
                  <a:cubicBezTo>
                    <a:pt x="76252" y="207548"/>
                    <a:pt x="49856" y="196615"/>
                    <a:pt x="30395" y="177154"/>
                  </a:cubicBezTo>
                  <a:cubicBezTo>
                    <a:pt x="10933" y="157692"/>
                    <a:pt x="0" y="131297"/>
                    <a:pt x="0" y="103774"/>
                  </a:cubicBezTo>
                  <a:lnTo>
                    <a:pt x="0" y="103774"/>
                  </a:lnTo>
                  <a:cubicBezTo>
                    <a:pt x="0" y="76252"/>
                    <a:pt x="10933" y="49856"/>
                    <a:pt x="30395" y="30395"/>
                  </a:cubicBezTo>
                  <a:cubicBezTo>
                    <a:pt x="49856" y="10933"/>
                    <a:pt x="76252" y="0"/>
                    <a:pt x="103774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678915" cy="217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303075" y="6156880"/>
            <a:ext cx="3345313" cy="468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b="true" sz="2699" spc="-89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Shou</a:t>
            </a:r>
            <a:r>
              <a:rPr lang="en-US" b="true" sz="2699" spc="-89" strike="noStrike" u="none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lde</a:t>
            </a:r>
            <a:r>
              <a:rPr lang="en-US" b="true" sz="2699" spc="-89" strike="noStrike" u="none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r Pain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606593" y="7851854"/>
            <a:ext cx="2577757" cy="788035"/>
            <a:chOff x="0" y="0"/>
            <a:chExt cx="678915" cy="2075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8915" cy="207548"/>
            </a:xfrm>
            <a:custGeom>
              <a:avLst/>
              <a:gdLst/>
              <a:ahLst/>
              <a:cxnLst/>
              <a:rect r="r" b="b" t="t" l="l"/>
              <a:pathLst>
                <a:path h="207548" w="678915">
                  <a:moveTo>
                    <a:pt x="103774" y="0"/>
                  </a:moveTo>
                  <a:lnTo>
                    <a:pt x="575141" y="0"/>
                  </a:lnTo>
                  <a:cubicBezTo>
                    <a:pt x="602664" y="0"/>
                    <a:pt x="629059" y="10933"/>
                    <a:pt x="648521" y="30395"/>
                  </a:cubicBezTo>
                  <a:cubicBezTo>
                    <a:pt x="667982" y="49856"/>
                    <a:pt x="678915" y="76252"/>
                    <a:pt x="678915" y="103774"/>
                  </a:cubicBezTo>
                  <a:lnTo>
                    <a:pt x="678915" y="103774"/>
                  </a:lnTo>
                  <a:cubicBezTo>
                    <a:pt x="678915" y="131297"/>
                    <a:pt x="667982" y="157692"/>
                    <a:pt x="648521" y="177154"/>
                  </a:cubicBezTo>
                  <a:cubicBezTo>
                    <a:pt x="629059" y="196615"/>
                    <a:pt x="602664" y="207548"/>
                    <a:pt x="575141" y="207548"/>
                  </a:cubicBezTo>
                  <a:lnTo>
                    <a:pt x="103774" y="207548"/>
                  </a:lnTo>
                  <a:cubicBezTo>
                    <a:pt x="76252" y="207548"/>
                    <a:pt x="49856" y="196615"/>
                    <a:pt x="30395" y="177154"/>
                  </a:cubicBezTo>
                  <a:cubicBezTo>
                    <a:pt x="10933" y="157692"/>
                    <a:pt x="0" y="131297"/>
                    <a:pt x="0" y="103774"/>
                  </a:cubicBezTo>
                  <a:lnTo>
                    <a:pt x="0" y="103774"/>
                  </a:lnTo>
                  <a:cubicBezTo>
                    <a:pt x="0" y="76252"/>
                    <a:pt x="10933" y="49856"/>
                    <a:pt x="30395" y="30395"/>
                  </a:cubicBezTo>
                  <a:cubicBezTo>
                    <a:pt x="49856" y="10933"/>
                    <a:pt x="76252" y="0"/>
                    <a:pt x="103774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678915" cy="217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316088" y="7967106"/>
            <a:ext cx="334531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5" b="true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ADHD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26321" y="8769747"/>
            <a:ext cx="2577757" cy="788035"/>
            <a:chOff x="0" y="0"/>
            <a:chExt cx="678915" cy="2075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78915" cy="207548"/>
            </a:xfrm>
            <a:custGeom>
              <a:avLst/>
              <a:gdLst/>
              <a:ahLst/>
              <a:cxnLst/>
              <a:rect r="r" b="b" t="t" l="l"/>
              <a:pathLst>
                <a:path h="207548" w="678915">
                  <a:moveTo>
                    <a:pt x="103774" y="0"/>
                  </a:moveTo>
                  <a:lnTo>
                    <a:pt x="575141" y="0"/>
                  </a:lnTo>
                  <a:cubicBezTo>
                    <a:pt x="602664" y="0"/>
                    <a:pt x="629059" y="10933"/>
                    <a:pt x="648521" y="30395"/>
                  </a:cubicBezTo>
                  <a:cubicBezTo>
                    <a:pt x="667982" y="49856"/>
                    <a:pt x="678915" y="76252"/>
                    <a:pt x="678915" y="103774"/>
                  </a:cubicBezTo>
                  <a:lnTo>
                    <a:pt x="678915" y="103774"/>
                  </a:lnTo>
                  <a:cubicBezTo>
                    <a:pt x="678915" y="131297"/>
                    <a:pt x="667982" y="157692"/>
                    <a:pt x="648521" y="177154"/>
                  </a:cubicBezTo>
                  <a:cubicBezTo>
                    <a:pt x="629059" y="196615"/>
                    <a:pt x="602664" y="207548"/>
                    <a:pt x="575141" y="207548"/>
                  </a:cubicBezTo>
                  <a:lnTo>
                    <a:pt x="103774" y="207548"/>
                  </a:lnTo>
                  <a:cubicBezTo>
                    <a:pt x="76252" y="207548"/>
                    <a:pt x="49856" y="196615"/>
                    <a:pt x="30395" y="177154"/>
                  </a:cubicBezTo>
                  <a:cubicBezTo>
                    <a:pt x="10933" y="157692"/>
                    <a:pt x="0" y="131297"/>
                    <a:pt x="0" y="103774"/>
                  </a:cubicBezTo>
                  <a:lnTo>
                    <a:pt x="0" y="103774"/>
                  </a:lnTo>
                  <a:cubicBezTo>
                    <a:pt x="0" y="76252"/>
                    <a:pt x="10933" y="49856"/>
                    <a:pt x="30395" y="30395"/>
                  </a:cubicBezTo>
                  <a:cubicBezTo>
                    <a:pt x="49856" y="10933"/>
                    <a:pt x="76252" y="0"/>
                    <a:pt x="103774" y="0"/>
                  </a:cubicBezTo>
                  <a:close/>
                </a:path>
              </a:pathLst>
            </a:custGeom>
            <a:solidFill>
              <a:srgbClr val="A8E3E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678915" cy="217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06815" y="8882458"/>
            <a:ext cx="3345313" cy="49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799" spc="-92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Wrist Pain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630419" y="9087564"/>
            <a:ext cx="2577757" cy="788035"/>
            <a:chOff x="0" y="0"/>
            <a:chExt cx="678915" cy="20754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78915" cy="207548"/>
            </a:xfrm>
            <a:custGeom>
              <a:avLst/>
              <a:gdLst/>
              <a:ahLst/>
              <a:cxnLst/>
              <a:rect r="r" b="b" t="t" l="l"/>
              <a:pathLst>
                <a:path h="207548" w="678915">
                  <a:moveTo>
                    <a:pt x="103774" y="0"/>
                  </a:moveTo>
                  <a:lnTo>
                    <a:pt x="575141" y="0"/>
                  </a:lnTo>
                  <a:cubicBezTo>
                    <a:pt x="602664" y="0"/>
                    <a:pt x="629059" y="10933"/>
                    <a:pt x="648521" y="30395"/>
                  </a:cubicBezTo>
                  <a:cubicBezTo>
                    <a:pt x="667982" y="49856"/>
                    <a:pt x="678915" y="76252"/>
                    <a:pt x="678915" y="103774"/>
                  </a:cubicBezTo>
                  <a:lnTo>
                    <a:pt x="678915" y="103774"/>
                  </a:lnTo>
                  <a:cubicBezTo>
                    <a:pt x="678915" y="131297"/>
                    <a:pt x="667982" y="157692"/>
                    <a:pt x="648521" y="177154"/>
                  </a:cubicBezTo>
                  <a:cubicBezTo>
                    <a:pt x="629059" y="196615"/>
                    <a:pt x="602664" y="207548"/>
                    <a:pt x="575141" y="207548"/>
                  </a:cubicBezTo>
                  <a:lnTo>
                    <a:pt x="103774" y="207548"/>
                  </a:lnTo>
                  <a:cubicBezTo>
                    <a:pt x="76252" y="207548"/>
                    <a:pt x="49856" y="196615"/>
                    <a:pt x="30395" y="177154"/>
                  </a:cubicBezTo>
                  <a:cubicBezTo>
                    <a:pt x="10933" y="157692"/>
                    <a:pt x="0" y="131297"/>
                    <a:pt x="0" y="103774"/>
                  </a:cubicBezTo>
                  <a:lnTo>
                    <a:pt x="0" y="103774"/>
                  </a:lnTo>
                  <a:cubicBezTo>
                    <a:pt x="0" y="76252"/>
                    <a:pt x="10933" y="49856"/>
                    <a:pt x="30395" y="30395"/>
                  </a:cubicBezTo>
                  <a:cubicBezTo>
                    <a:pt x="49856" y="10933"/>
                    <a:pt x="76252" y="0"/>
                    <a:pt x="103774" y="0"/>
                  </a:cubicBezTo>
                  <a:close/>
                </a:path>
              </a:pathLst>
            </a:custGeom>
            <a:solidFill>
              <a:srgbClr val="C9C4E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678915" cy="217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3630419" y="9238376"/>
            <a:ext cx="334531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51" b="true">
                <a:solidFill>
                  <a:srgbClr val="1D2B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Stress Disorder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359">
            <a:off x="-7283186" y="-567266"/>
            <a:ext cx="16623773" cy="11698980"/>
          </a:xfrm>
          <a:custGeom>
            <a:avLst/>
            <a:gdLst/>
            <a:ahLst/>
            <a:cxnLst/>
            <a:rect r="r" b="b" t="t" l="l"/>
            <a:pathLst>
              <a:path h="11698980" w="16623773">
                <a:moveTo>
                  <a:pt x="0" y="0"/>
                </a:moveTo>
                <a:lnTo>
                  <a:pt x="16623772" y="0"/>
                </a:lnTo>
                <a:lnTo>
                  <a:pt x="16623772" y="11698980"/>
                </a:lnTo>
                <a:lnTo>
                  <a:pt x="0" y="1169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74643">
            <a:off x="15850797" y="7009212"/>
            <a:ext cx="795293" cy="923417"/>
          </a:xfrm>
          <a:custGeom>
            <a:avLst/>
            <a:gdLst/>
            <a:ahLst/>
            <a:cxnLst/>
            <a:rect r="r" b="b" t="t" l="l"/>
            <a:pathLst>
              <a:path h="923417" w="795293">
                <a:moveTo>
                  <a:pt x="0" y="0"/>
                </a:moveTo>
                <a:lnTo>
                  <a:pt x="795293" y="0"/>
                </a:lnTo>
                <a:lnTo>
                  <a:pt x="795293" y="923417"/>
                </a:lnTo>
                <a:lnTo>
                  <a:pt x="0" y="923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7100" y="3898783"/>
            <a:ext cx="8044481" cy="714427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702371" y="2215719"/>
            <a:ext cx="16230600" cy="2353437"/>
          </a:xfrm>
          <a:custGeom>
            <a:avLst/>
            <a:gdLst/>
            <a:ahLst/>
            <a:cxnLst/>
            <a:rect r="r" b="b" t="t" l="l"/>
            <a:pathLst>
              <a:path h="2353437" w="16230600">
                <a:moveTo>
                  <a:pt x="0" y="0"/>
                </a:moveTo>
                <a:lnTo>
                  <a:pt x="16230600" y="0"/>
                </a:lnTo>
                <a:lnTo>
                  <a:pt x="16230600" y="2353437"/>
                </a:lnTo>
                <a:lnTo>
                  <a:pt x="0" y="2353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82156" y="4899171"/>
            <a:ext cx="6777144" cy="5387829"/>
          </a:xfrm>
          <a:custGeom>
            <a:avLst/>
            <a:gdLst/>
            <a:ahLst/>
            <a:cxnLst/>
            <a:rect r="r" b="b" t="t" l="l"/>
            <a:pathLst>
              <a:path h="5387829" w="6777144">
                <a:moveTo>
                  <a:pt x="0" y="0"/>
                </a:moveTo>
                <a:lnTo>
                  <a:pt x="6777144" y="0"/>
                </a:lnTo>
                <a:lnTo>
                  <a:pt x="6777144" y="5387829"/>
                </a:lnTo>
                <a:lnTo>
                  <a:pt x="0" y="5387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3273" y="386102"/>
            <a:ext cx="17784727" cy="168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9"/>
              </a:lnSpc>
            </a:pPr>
            <a:r>
              <a:rPr lang="en-US" sz="6519" spc="-325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Is higher </a:t>
            </a:r>
            <a:r>
              <a:rPr lang="en-US" sz="6519" spc="-325" b="true">
                <a:solidFill>
                  <a:srgbClr val="9285DE"/>
                </a:solidFill>
                <a:latin typeface="Touvlo Bold"/>
                <a:ea typeface="Touvlo Bold"/>
                <a:cs typeface="Touvlo Bold"/>
                <a:sym typeface="Touvlo Bold"/>
              </a:rPr>
              <a:t>social isolation </a:t>
            </a:r>
            <a:r>
              <a:rPr lang="en-US" sz="6519" spc="-325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linked to</a:t>
            </a:r>
          </a:p>
          <a:p>
            <a:pPr algn="l">
              <a:lnSpc>
                <a:spcPts val="6519"/>
              </a:lnSpc>
            </a:pPr>
            <a:r>
              <a:rPr lang="en-US" sz="6519" spc="-325" b="true">
                <a:solidFill>
                  <a:srgbClr val="1D2B31"/>
                </a:solidFill>
                <a:latin typeface="Touvlo Bold"/>
                <a:ea typeface="Touvlo Bold"/>
                <a:cs typeface="Touvlo Bold"/>
                <a:sym typeface="Touvlo Bold"/>
              </a:rPr>
              <a:t>                                                                    </a:t>
            </a:r>
            <a:r>
              <a:rPr lang="en-US" sz="6519" spc="-325" b="true">
                <a:solidFill>
                  <a:srgbClr val="9F93E8"/>
                </a:solidFill>
                <a:latin typeface="Touvlo Bold"/>
                <a:ea typeface="Touvlo Bold"/>
                <a:cs typeface="Touvlo Bold"/>
                <a:sym typeface="Touvlo Bold"/>
              </a:rPr>
              <a:t>High Burnout?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DAGyg_AwU9E</dc:identifier>
  <dcterms:modified xsi:type="dcterms:W3CDTF">2011-08-01T06:04:30Z</dcterms:modified>
  <cp:revision>1</cp:revision>
  <dc:title>Work Health Impact</dc:title>
</cp:coreProperties>
</file>